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2" r:id="rId4"/>
    <p:sldId id="263" r:id="rId5"/>
    <p:sldId id="264" r:id="rId6"/>
    <p:sldId id="265" r:id="rId7"/>
    <p:sldId id="259" r:id="rId8"/>
    <p:sldId id="260" r:id="rId9"/>
    <p:sldId id="267" r:id="rId10"/>
    <p:sldId id="268" r:id="rId11"/>
    <p:sldId id="269"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653CB-9443-4A7C-8142-4B52EC19B8C5}"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A48DF-9FB5-49ED-B8B9-95F5197F37C1}" type="slidenum">
              <a:rPr lang="en-US" smtClean="0"/>
              <a:t>‹#›</a:t>
            </a:fld>
            <a:endParaRPr lang="en-US"/>
          </a:p>
        </p:txBody>
      </p:sp>
    </p:spTree>
    <p:extLst>
      <p:ext uri="{BB962C8B-B14F-4D97-AF65-F5344CB8AC3E}">
        <p14:creationId xmlns:p14="http://schemas.microsoft.com/office/powerpoint/2010/main" val="26667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743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485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63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415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928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905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117342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62156-5BF3-4A4F-B43C-6AFE6BEDF74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361395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62156-5BF3-4A4F-B43C-6AFE6BEDF74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371370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62156-5BF3-4A4F-B43C-6AFE6BEDF74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103908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1245819E-A898-48A3-8967-662DCE5749AD}"/>
              </a:ext>
            </a:extLst>
          </p:cNvPr>
          <p:cNvSpPr>
            <a:spLocks noGrp="1"/>
          </p:cNvSpPr>
          <p:nvPr>
            <p:ph type="pic" sz="quarter" idx="10"/>
          </p:nvPr>
        </p:nvSpPr>
        <p:spPr>
          <a:xfrm>
            <a:off x="6264275" y="0"/>
            <a:ext cx="5927725" cy="6858000"/>
          </a:xfrm>
        </p:spPr>
        <p:txBody>
          <a:bodyPr/>
          <a:lstStyle/>
          <a:p>
            <a:endParaRPr lang="mk-MK"/>
          </a:p>
        </p:txBody>
      </p:sp>
    </p:spTree>
    <p:extLst>
      <p:ext uri="{BB962C8B-B14F-4D97-AF65-F5344CB8AC3E}">
        <p14:creationId xmlns:p14="http://schemas.microsoft.com/office/powerpoint/2010/main" val="399542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 B" userDrawn="1">
  <p:cSld name="Blank type B">
    <p:spTree>
      <p:nvGrpSpPr>
        <p:cNvPr id="1" name="Shape 121"/>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1750F7F3-5592-42B3-A3B2-F14AD0C3C27A}"/>
              </a:ext>
            </a:extLst>
          </p:cNvPr>
          <p:cNvSpPr>
            <a:spLocks noGrp="1"/>
          </p:cNvSpPr>
          <p:nvPr>
            <p:ph type="pic" sz="quarter" idx="10"/>
          </p:nvPr>
        </p:nvSpPr>
        <p:spPr>
          <a:xfrm>
            <a:off x="1227138" y="1758950"/>
            <a:ext cx="2036762" cy="2036763"/>
          </a:xfrm>
        </p:spPr>
        <p:txBody>
          <a:bodyPr/>
          <a:lstStyle/>
          <a:p>
            <a:endParaRPr lang="mk-MK"/>
          </a:p>
        </p:txBody>
      </p:sp>
      <p:sp>
        <p:nvSpPr>
          <p:cNvPr id="13" name="Picture Placeholder 2">
            <a:extLst>
              <a:ext uri="{FF2B5EF4-FFF2-40B4-BE49-F238E27FC236}">
                <a16:creationId xmlns="" xmlns:a16="http://schemas.microsoft.com/office/drawing/2014/main" id="{32C019FE-7270-402E-A2A2-03A7505AE1E5}"/>
              </a:ext>
            </a:extLst>
          </p:cNvPr>
          <p:cNvSpPr>
            <a:spLocks noGrp="1"/>
          </p:cNvSpPr>
          <p:nvPr>
            <p:ph type="pic" sz="quarter" idx="11"/>
          </p:nvPr>
        </p:nvSpPr>
        <p:spPr>
          <a:xfrm>
            <a:off x="3763923" y="1758949"/>
            <a:ext cx="2036762" cy="2036763"/>
          </a:xfrm>
        </p:spPr>
        <p:txBody>
          <a:bodyPr/>
          <a:lstStyle/>
          <a:p>
            <a:endParaRPr lang="mk-MK"/>
          </a:p>
        </p:txBody>
      </p:sp>
      <p:sp>
        <p:nvSpPr>
          <p:cNvPr id="14" name="Picture Placeholder 2">
            <a:extLst>
              <a:ext uri="{FF2B5EF4-FFF2-40B4-BE49-F238E27FC236}">
                <a16:creationId xmlns="" xmlns:a16="http://schemas.microsoft.com/office/drawing/2014/main" id="{88B2523D-C0CC-4271-B670-1C5FD8BCD567}"/>
              </a:ext>
            </a:extLst>
          </p:cNvPr>
          <p:cNvSpPr>
            <a:spLocks noGrp="1"/>
          </p:cNvSpPr>
          <p:nvPr>
            <p:ph type="pic" sz="quarter" idx="12"/>
          </p:nvPr>
        </p:nvSpPr>
        <p:spPr>
          <a:xfrm>
            <a:off x="6300708" y="1758948"/>
            <a:ext cx="2036762" cy="2036763"/>
          </a:xfrm>
        </p:spPr>
        <p:txBody>
          <a:bodyPr/>
          <a:lstStyle/>
          <a:p>
            <a:endParaRPr lang="mk-MK"/>
          </a:p>
        </p:txBody>
      </p:sp>
      <p:sp>
        <p:nvSpPr>
          <p:cNvPr id="15" name="Picture Placeholder 2">
            <a:extLst>
              <a:ext uri="{FF2B5EF4-FFF2-40B4-BE49-F238E27FC236}">
                <a16:creationId xmlns="" xmlns:a16="http://schemas.microsoft.com/office/drawing/2014/main" id="{A2656F1A-96AB-48D7-B987-505DF9424176}"/>
              </a:ext>
            </a:extLst>
          </p:cNvPr>
          <p:cNvSpPr>
            <a:spLocks noGrp="1"/>
          </p:cNvSpPr>
          <p:nvPr>
            <p:ph type="pic" sz="quarter" idx="13"/>
          </p:nvPr>
        </p:nvSpPr>
        <p:spPr>
          <a:xfrm>
            <a:off x="8837493" y="1758947"/>
            <a:ext cx="2036762" cy="2036763"/>
          </a:xfrm>
        </p:spPr>
        <p:txBody>
          <a:bodyPr/>
          <a:lstStyle/>
          <a:p>
            <a:endParaRPr lang="mk-MK"/>
          </a:p>
        </p:txBody>
      </p:sp>
    </p:spTree>
    <p:extLst>
      <p:ext uri="{BB962C8B-B14F-4D97-AF65-F5344CB8AC3E}">
        <p14:creationId xmlns:p14="http://schemas.microsoft.com/office/powerpoint/2010/main" val="238928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62156-5BF3-4A4F-B43C-6AFE6BEDF74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424145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F62156-5BF3-4A4F-B43C-6AFE6BEDF74F}"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270287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62156-5BF3-4A4F-B43C-6AFE6BEDF74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16752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62156-5BF3-4A4F-B43C-6AFE6BEDF74F}"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50288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F62156-5BF3-4A4F-B43C-6AFE6BEDF74F}"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207863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62156-5BF3-4A4F-B43C-6AFE6BEDF74F}"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288614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F62156-5BF3-4A4F-B43C-6AFE6BEDF74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19385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F62156-5BF3-4A4F-B43C-6AFE6BEDF74F}"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34D7C-94F6-4931-A71B-3DE837284AF0}" type="slidenum">
              <a:rPr lang="en-US" smtClean="0"/>
              <a:t>‹#›</a:t>
            </a:fld>
            <a:endParaRPr lang="en-US"/>
          </a:p>
        </p:txBody>
      </p:sp>
    </p:spTree>
    <p:extLst>
      <p:ext uri="{BB962C8B-B14F-4D97-AF65-F5344CB8AC3E}">
        <p14:creationId xmlns:p14="http://schemas.microsoft.com/office/powerpoint/2010/main" val="239064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62156-5BF3-4A4F-B43C-6AFE6BEDF74F}"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34D7C-94F6-4931-A71B-3DE837284AF0}" type="slidenum">
              <a:rPr lang="en-US" smtClean="0"/>
              <a:t>‹#›</a:t>
            </a:fld>
            <a:endParaRPr lang="en-US"/>
          </a:p>
        </p:txBody>
      </p:sp>
    </p:spTree>
    <p:extLst>
      <p:ext uri="{BB962C8B-B14F-4D97-AF65-F5344CB8AC3E}">
        <p14:creationId xmlns:p14="http://schemas.microsoft.com/office/powerpoint/2010/main" val="298418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13.xml"/><Relationship Id="rId6" Type="http://schemas.openxmlformats.org/officeDocument/2006/relationships/image" Target="../media/image10.jfif"/><Relationship Id="rId5" Type="http://schemas.openxmlformats.org/officeDocument/2006/relationships/image" Target="../media/image9.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fif"/><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p:nvPr/>
        </p:nvSpPr>
        <p:spPr>
          <a:xfrm>
            <a:off x="9932893" y="-1936376"/>
            <a:ext cx="155700" cy="370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75" name="Google Shape;175;p1"/>
          <p:cNvSpPr txBox="1"/>
          <p:nvPr/>
        </p:nvSpPr>
        <p:spPr>
          <a:xfrm>
            <a:off x="4508500" y="6430538"/>
            <a:ext cx="7454900" cy="3417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76" name="Google Shape;176;p1"/>
          <p:cNvSpPr txBox="1"/>
          <p:nvPr/>
        </p:nvSpPr>
        <p:spPr>
          <a:xfrm>
            <a:off x="532061" y="6443238"/>
            <a:ext cx="1418015" cy="32316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FFFFFF"/>
                </a:solidFill>
                <a:latin typeface="Arial"/>
                <a:ea typeface="Arial"/>
                <a:cs typeface="Arial"/>
                <a:sym typeface="Arial"/>
              </a:rPr>
              <a:t>smswomen.eu</a:t>
            </a:r>
            <a:endParaRPr sz="1500" b="1" i="0" u="none" strike="noStrike" cap="none">
              <a:solidFill>
                <a:srgbClr val="FFFFFF"/>
              </a:solidFill>
              <a:latin typeface="Arial"/>
              <a:ea typeface="Arial"/>
              <a:cs typeface="Arial"/>
              <a:sym typeface="Arial"/>
            </a:endParaRPr>
          </a:p>
        </p:txBody>
      </p:sp>
      <p:pic>
        <p:nvPicPr>
          <p:cNvPr id="177" name="Google Shape;177;p1" descr="Immagine 14"/>
          <p:cNvPicPr preferRelativeResize="0"/>
          <p:nvPr/>
        </p:nvPicPr>
        <p:blipFill rotWithShape="1">
          <a:blip r:embed="rId3">
            <a:alphaModFix/>
          </a:blip>
          <a:srcRect/>
          <a:stretch/>
        </p:blipFill>
        <p:spPr>
          <a:xfrm>
            <a:off x="9946256" y="1055648"/>
            <a:ext cx="1706166" cy="369608"/>
          </a:xfrm>
          <a:prstGeom prst="rect">
            <a:avLst/>
          </a:prstGeom>
          <a:noFill/>
          <a:ln>
            <a:noFill/>
          </a:ln>
        </p:spPr>
      </p:pic>
      <p:cxnSp>
        <p:nvCxnSpPr>
          <p:cNvPr id="178" name="Google Shape;178;p1"/>
          <p:cNvCxnSpPr/>
          <p:nvPr/>
        </p:nvCxnSpPr>
        <p:spPr>
          <a:xfrm>
            <a:off x="588790" y="1676400"/>
            <a:ext cx="11127879" cy="0"/>
          </a:xfrm>
          <a:prstGeom prst="straightConnector1">
            <a:avLst/>
          </a:prstGeom>
          <a:noFill/>
          <a:ln w="12700" cap="flat" cmpd="sng">
            <a:solidFill>
              <a:srgbClr val="A81C49"/>
            </a:solidFill>
            <a:prstDash val="solid"/>
            <a:miter lim="8000"/>
            <a:headEnd type="none" w="sm" len="sm"/>
            <a:tailEnd type="none" w="sm" len="sm"/>
          </a:ln>
        </p:spPr>
      </p:cxnSp>
      <p:sp>
        <p:nvSpPr>
          <p:cNvPr id="179" name="Google Shape;179;p1"/>
          <p:cNvSpPr txBox="1"/>
          <p:nvPr/>
        </p:nvSpPr>
        <p:spPr>
          <a:xfrm>
            <a:off x="6197909" y="2420418"/>
            <a:ext cx="5591192" cy="1077178"/>
          </a:xfrm>
          <a:prstGeom prst="rect">
            <a:avLst/>
          </a:prstGeom>
          <a:noFill/>
          <a:ln>
            <a:noFill/>
          </a:ln>
        </p:spPr>
        <p:txBody>
          <a:bodyPr spcFirstLastPara="1" wrap="square" lIns="45700" tIns="45700" rIns="45700" bIns="45700" anchor="ctr" anchorCtr="0">
            <a:spAutoFit/>
          </a:bodyPr>
          <a:lstStyle/>
          <a:p>
            <a:pPr lvl="0">
              <a:buClr>
                <a:srgbClr val="000000"/>
              </a:buClr>
              <a:buSzPts val="3200"/>
            </a:pPr>
            <a:r>
              <a:rPr lang="en-GB" sz="3200" b="1" dirty="0" err="1">
                <a:solidFill>
                  <a:schemeClr val="dk1"/>
                </a:solidFill>
                <a:latin typeface="Arial"/>
                <a:ea typeface="Arial"/>
                <a:cs typeface="Arial"/>
                <a:sym typeface="Arial"/>
              </a:rPr>
              <a:t>Moduł</a:t>
            </a:r>
            <a:r>
              <a:rPr lang="en-GB" sz="3200" b="1" dirty="0">
                <a:solidFill>
                  <a:schemeClr val="dk1"/>
                </a:solidFill>
                <a:latin typeface="Arial"/>
                <a:ea typeface="Arial"/>
                <a:cs typeface="Arial"/>
                <a:sym typeface="Arial"/>
              </a:rPr>
              <a:t>: </a:t>
            </a:r>
            <a:r>
              <a:rPr lang="en-GB" sz="3200" b="1" dirty="0" err="1">
                <a:solidFill>
                  <a:schemeClr val="dk1"/>
                </a:solidFill>
                <a:latin typeface="Arial"/>
                <a:ea typeface="Arial"/>
                <a:cs typeface="Arial"/>
                <a:sym typeface="Arial"/>
              </a:rPr>
              <a:t>Zarządzanie</a:t>
            </a:r>
            <a:r>
              <a:rPr lang="en-GB" sz="3200" b="1" dirty="0">
                <a:solidFill>
                  <a:schemeClr val="dk1"/>
                </a:solidFill>
                <a:latin typeface="Arial"/>
                <a:ea typeface="Arial"/>
                <a:cs typeface="Arial"/>
                <a:sym typeface="Arial"/>
              </a:rPr>
              <a:t> </a:t>
            </a:r>
            <a:r>
              <a:rPr lang="en-GB" sz="3200" b="1" dirty="0" err="1">
                <a:solidFill>
                  <a:schemeClr val="dk1"/>
                </a:solidFill>
                <a:latin typeface="Arial"/>
                <a:ea typeface="Arial"/>
                <a:cs typeface="Arial"/>
                <a:sym typeface="Arial"/>
              </a:rPr>
              <a:t>pieniędzmi</a:t>
            </a:r>
            <a:r>
              <a:rPr lang="en-GB" sz="3200" b="1" dirty="0">
                <a:solidFill>
                  <a:schemeClr val="dk1"/>
                </a:solidFill>
                <a:latin typeface="Arial"/>
                <a:ea typeface="Arial"/>
                <a:cs typeface="Arial"/>
                <a:sym typeface="Arial"/>
              </a:rPr>
              <a:t> – </a:t>
            </a:r>
            <a:r>
              <a:rPr lang="en-GB" sz="3200" b="1" dirty="0" err="1">
                <a:solidFill>
                  <a:schemeClr val="dk1"/>
                </a:solidFill>
                <a:latin typeface="Arial"/>
                <a:ea typeface="Arial"/>
                <a:cs typeface="Arial"/>
                <a:sym typeface="Arial"/>
              </a:rPr>
              <a:t>Budżetowanie</a:t>
            </a:r>
            <a:endParaRPr sz="3200" b="1" i="0" u="none" strike="noStrike" cap="none" dirty="0">
              <a:solidFill>
                <a:schemeClr val="dk1"/>
              </a:solidFill>
              <a:latin typeface="Arial"/>
              <a:ea typeface="Arial"/>
              <a:cs typeface="Arial"/>
              <a:sym typeface="Arial"/>
            </a:endParaRPr>
          </a:p>
        </p:txBody>
      </p:sp>
      <p:sp>
        <p:nvSpPr>
          <p:cNvPr id="180" name="Google Shape;180;p1"/>
          <p:cNvSpPr txBox="1"/>
          <p:nvPr/>
        </p:nvSpPr>
        <p:spPr>
          <a:xfrm>
            <a:off x="6292630" y="3740281"/>
            <a:ext cx="5772613" cy="40011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181" name="Google Shape;181;p1"/>
          <p:cNvCxnSpPr/>
          <p:nvPr/>
        </p:nvCxnSpPr>
        <p:spPr>
          <a:xfrm>
            <a:off x="475332" y="5215982"/>
            <a:ext cx="11241337" cy="1"/>
          </a:xfrm>
          <a:prstGeom prst="straightConnector1">
            <a:avLst/>
          </a:prstGeom>
          <a:noFill/>
          <a:ln w="12700" cap="flat" cmpd="sng">
            <a:solidFill>
              <a:srgbClr val="A81C49"/>
            </a:solidFill>
            <a:prstDash val="solid"/>
            <a:miter lim="8000"/>
            <a:headEnd type="none" w="sm" len="sm"/>
            <a:tailEnd type="none" w="sm" len="sm"/>
          </a:ln>
        </p:spPr>
      </p:cxnSp>
      <p:sp>
        <p:nvSpPr>
          <p:cNvPr id="182" name="Google Shape;182;p1"/>
          <p:cNvSpPr txBox="1"/>
          <p:nvPr/>
        </p:nvSpPr>
        <p:spPr>
          <a:xfrm>
            <a:off x="5166360" y="5362048"/>
            <a:ext cx="169951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dirty="0" smtClean="0">
                <a:solidFill>
                  <a:srgbClr val="FF0000"/>
                </a:solidFill>
                <a:latin typeface="Calibri"/>
                <a:ea typeface="Calibri"/>
                <a:cs typeface="Calibri"/>
                <a:sym typeface="Calibri"/>
              </a:rPr>
              <a:t>15/11</a:t>
            </a:r>
            <a:r>
              <a:rPr lang="en-GB" sz="1800" b="1" i="0" u="none" strike="noStrike" cap="none" dirty="0" smtClean="0">
                <a:solidFill>
                  <a:srgbClr val="FF0000"/>
                </a:solidFill>
                <a:latin typeface="Calibri"/>
                <a:ea typeface="Calibri"/>
                <a:cs typeface="Calibri"/>
                <a:sym typeface="Calibri"/>
              </a:rPr>
              <a:t>/2022</a:t>
            </a:r>
            <a:endParaRPr sz="1400" b="0" i="0" u="none" strike="noStrike" cap="none" dirty="0">
              <a:solidFill>
                <a:srgbClr val="000000"/>
              </a:solidFill>
              <a:latin typeface="Arial"/>
              <a:ea typeface="Arial"/>
              <a:cs typeface="Arial"/>
              <a:sym typeface="Arial"/>
            </a:endParaRPr>
          </a:p>
        </p:txBody>
      </p:sp>
      <p:sp>
        <p:nvSpPr>
          <p:cNvPr id="183" name="Google Shape;183;p1"/>
          <p:cNvSpPr txBox="1"/>
          <p:nvPr/>
        </p:nvSpPr>
        <p:spPr>
          <a:xfrm>
            <a:off x="389773" y="5374209"/>
            <a:ext cx="39186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smtClean="0">
                <a:solidFill>
                  <a:srgbClr val="FF0000"/>
                </a:solidFill>
                <a:latin typeface="Calibri"/>
                <a:ea typeface="Calibri"/>
                <a:cs typeface="Calibri"/>
                <a:sym typeface="Calibri"/>
              </a:rPr>
              <a:t>Palermo, </a:t>
            </a:r>
            <a:r>
              <a:rPr lang="pl-PL" b="1" dirty="0" smtClean="0">
                <a:solidFill>
                  <a:srgbClr val="FF0000"/>
                </a:solidFill>
                <a:latin typeface="Calibri"/>
                <a:ea typeface="Calibri"/>
                <a:cs typeface="Calibri"/>
                <a:sym typeface="Calibri"/>
              </a:rPr>
              <a:t>Włochy</a:t>
            </a:r>
            <a:endParaRPr sz="1400" b="0" i="0" u="none" strike="noStrike" cap="none" dirty="0">
              <a:solidFill>
                <a:srgbClr val="000000"/>
              </a:solidFill>
              <a:latin typeface="Arial"/>
              <a:ea typeface="Arial"/>
              <a:cs typeface="Arial"/>
              <a:sym typeface="Arial"/>
            </a:endParaRPr>
          </a:p>
        </p:txBody>
      </p:sp>
      <p:sp>
        <p:nvSpPr>
          <p:cNvPr id="184" name="Google Shape;184;p1"/>
          <p:cNvSpPr txBox="1"/>
          <p:nvPr/>
        </p:nvSpPr>
        <p:spPr>
          <a:xfrm>
            <a:off x="8173120" y="5381736"/>
            <a:ext cx="3627120" cy="92333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pl-PL" sz="1800" b="1" i="0" u="none" strike="noStrike" cap="none" dirty="0" smtClean="0">
                <a:solidFill>
                  <a:srgbClr val="FF0000"/>
                </a:solidFill>
                <a:latin typeface="Calibri"/>
                <a:ea typeface="Calibri"/>
                <a:cs typeface="Calibri"/>
                <a:sym typeface="Calibri"/>
              </a:rPr>
              <a:t>Nazwa prezentera</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GB" sz="1800" b="0" i="0" u="none" strike="noStrike" cap="none" dirty="0" smtClean="0">
                <a:solidFill>
                  <a:srgbClr val="FF0000"/>
                </a:solidFill>
                <a:latin typeface="Calibri"/>
                <a:ea typeface="Calibri"/>
                <a:cs typeface="Calibri"/>
                <a:sym typeface="Calibri"/>
              </a:rPr>
              <a:t>National Council For Gender Equality</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GB" sz="1800" b="0" i="0" u="none" strike="noStrike" cap="none" dirty="0">
                <a:solidFill>
                  <a:srgbClr val="FF0000"/>
                </a:solidFill>
                <a:latin typeface="Calibri"/>
                <a:ea typeface="Calibri"/>
                <a:cs typeface="Calibri"/>
                <a:sym typeface="Calibri"/>
              </a:rPr>
              <a:t>E-mail of the presenter</a:t>
            </a:r>
            <a:endParaRPr sz="1400" b="0" i="0" u="none" strike="noStrike" cap="none" dirty="0">
              <a:solidFill>
                <a:srgbClr val="000000"/>
              </a:solidFill>
              <a:latin typeface="Arial"/>
              <a:ea typeface="Arial"/>
              <a:cs typeface="Arial"/>
              <a:sym typeface="Arial"/>
            </a:endParaRPr>
          </a:p>
        </p:txBody>
      </p:sp>
      <p:pic>
        <p:nvPicPr>
          <p:cNvPr id="186" name="Google Shape;186;p1"/>
          <p:cNvPicPr preferRelativeResize="0"/>
          <p:nvPr/>
        </p:nvPicPr>
        <p:blipFill rotWithShape="1">
          <a:blip r:embed="rId4">
            <a:alphaModFix/>
          </a:blip>
          <a:srcRect/>
          <a:stretch/>
        </p:blipFill>
        <p:spPr>
          <a:xfrm>
            <a:off x="152400" y="1676400"/>
            <a:ext cx="5098925" cy="3533250"/>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773" y="980018"/>
            <a:ext cx="1157971" cy="445238"/>
          </a:xfrm>
          <a:prstGeom prst="rect">
            <a:avLst/>
          </a:prstGeom>
        </p:spPr>
      </p:pic>
    </p:spTree>
    <p:extLst>
      <p:ext uri="{BB962C8B-B14F-4D97-AF65-F5344CB8AC3E}">
        <p14:creationId xmlns:p14="http://schemas.microsoft.com/office/powerpoint/2010/main" val="312162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 xmlns:a16="http://schemas.microsoft.com/office/drawing/2014/main" id="{7B702B55-8242-4B72-82AE-4B28A68FDF9E}"/>
              </a:ext>
            </a:extLst>
          </p:cNvPr>
          <p:cNvSpPr/>
          <p:nvPr/>
        </p:nvSpPr>
        <p:spPr>
          <a:xfrm>
            <a:off x="0" y="2260600"/>
            <a:ext cx="12192000" cy="812377"/>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200"/>
          </a:p>
        </p:txBody>
      </p:sp>
      <p:sp>
        <p:nvSpPr>
          <p:cNvPr id="13" name="object 13"/>
          <p:cNvSpPr/>
          <p:nvPr/>
        </p:nvSpPr>
        <p:spPr>
          <a:xfrm>
            <a:off x="5565972" y="1252657"/>
            <a:ext cx="198543" cy="190500"/>
          </a:xfrm>
          <a:custGeom>
            <a:avLst/>
            <a:gdLst/>
            <a:ahLst/>
            <a:cxnLst/>
            <a:rect l="l" t="t" r="r" b="b"/>
            <a:pathLst>
              <a:path w="297814" h="285750">
                <a:moveTo>
                  <a:pt x="62504" y="285169"/>
                </a:moveTo>
                <a:lnTo>
                  <a:pt x="59533" y="284957"/>
                </a:lnTo>
                <a:lnTo>
                  <a:pt x="55055" y="281704"/>
                </a:lnTo>
                <a:lnTo>
                  <a:pt x="53929" y="278945"/>
                </a:lnTo>
                <a:lnTo>
                  <a:pt x="70389" y="182554"/>
                </a:lnTo>
                <a:lnTo>
                  <a:pt x="689" y="114328"/>
                </a:lnTo>
                <a:lnTo>
                  <a:pt x="0" y="111442"/>
                </a:lnTo>
                <a:lnTo>
                  <a:pt x="1689" y="106151"/>
                </a:lnTo>
                <a:lnTo>
                  <a:pt x="3984" y="104228"/>
                </a:lnTo>
                <a:lnTo>
                  <a:pt x="100269" y="90152"/>
                </a:lnTo>
                <a:lnTo>
                  <a:pt x="144553" y="0"/>
                </a:lnTo>
                <a:lnTo>
                  <a:pt x="152706" y="0"/>
                </a:lnTo>
                <a:lnTo>
                  <a:pt x="197018" y="90152"/>
                </a:lnTo>
                <a:lnTo>
                  <a:pt x="290585" y="103817"/>
                </a:lnTo>
                <a:lnTo>
                  <a:pt x="293331" y="104227"/>
                </a:lnTo>
                <a:lnTo>
                  <a:pt x="295583" y="106151"/>
                </a:lnTo>
                <a:lnTo>
                  <a:pt x="297259" y="111428"/>
                </a:lnTo>
                <a:lnTo>
                  <a:pt x="296583" y="114328"/>
                </a:lnTo>
                <a:lnTo>
                  <a:pt x="226855" y="182554"/>
                </a:lnTo>
                <a:lnTo>
                  <a:pt x="243302" y="278945"/>
                </a:lnTo>
                <a:lnTo>
                  <a:pt x="242189" y="281704"/>
                </a:lnTo>
                <a:lnTo>
                  <a:pt x="238697" y="284250"/>
                </a:lnTo>
                <a:lnTo>
                  <a:pt x="237205" y="284717"/>
                </a:lnTo>
                <a:lnTo>
                  <a:pt x="233375" y="284448"/>
                </a:lnTo>
                <a:lnTo>
                  <a:pt x="148636" y="239676"/>
                </a:lnTo>
                <a:lnTo>
                  <a:pt x="62504" y="285169"/>
                </a:lnTo>
                <a:close/>
              </a:path>
            </a:pathLst>
          </a:custGeom>
          <a:solidFill>
            <a:schemeClr val="tx1"/>
          </a:solidFill>
        </p:spPr>
        <p:txBody>
          <a:bodyPr wrap="square" lIns="0" tIns="0" rIns="0" bIns="0" rtlCol="0"/>
          <a:lstStyle/>
          <a:p>
            <a:endParaRPr sz="1200"/>
          </a:p>
        </p:txBody>
      </p:sp>
      <p:sp>
        <p:nvSpPr>
          <p:cNvPr id="14" name="object 14"/>
          <p:cNvSpPr/>
          <p:nvPr/>
        </p:nvSpPr>
        <p:spPr>
          <a:xfrm>
            <a:off x="5794766" y="1252657"/>
            <a:ext cx="198543" cy="190500"/>
          </a:xfrm>
          <a:custGeom>
            <a:avLst/>
            <a:gdLst/>
            <a:ahLst/>
            <a:cxnLst/>
            <a:rect l="l" t="t" r="r" b="b"/>
            <a:pathLst>
              <a:path w="297814" h="285750">
                <a:moveTo>
                  <a:pt x="62532" y="285169"/>
                </a:moveTo>
                <a:lnTo>
                  <a:pt x="59561" y="284957"/>
                </a:lnTo>
                <a:lnTo>
                  <a:pt x="55084" y="281704"/>
                </a:lnTo>
                <a:lnTo>
                  <a:pt x="53999" y="278945"/>
                </a:lnTo>
                <a:lnTo>
                  <a:pt x="70432" y="182554"/>
                </a:lnTo>
                <a:lnTo>
                  <a:pt x="718" y="114328"/>
                </a:lnTo>
                <a:lnTo>
                  <a:pt x="0" y="111442"/>
                </a:lnTo>
                <a:lnTo>
                  <a:pt x="1731" y="106151"/>
                </a:lnTo>
                <a:lnTo>
                  <a:pt x="4013" y="104228"/>
                </a:lnTo>
                <a:lnTo>
                  <a:pt x="100269" y="90152"/>
                </a:lnTo>
                <a:lnTo>
                  <a:pt x="144581" y="0"/>
                </a:lnTo>
                <a:lnTo>
                  <a:pt x="152748" y="0"/>
                </a:lnTo>
                <a:lnTo>
                  <a:pt x="197046" y="90152"/>
                </a:lnTo>
                <a:lnTo>
                  <a:pt x="290585" y="103817"/>
                </a:lnTo>
                <a:lnTo>
                  <a:pt x="293345" y="104227"/>
                </a:lnTo>
                <a:lnTo>
                  <a:pt x="295612" y="106151"/>
                </a:lnTo>
                <a:lnTo>
                  <a:pt x="297273" y="111428"/>
                </a:lnTo>
                <a:lnTo>
                  <a:pt x="296569" y="114328"/>
                </a:lnTo>
                <a:lnTo>
                  <a:pt x="226869" y="182554"/>
                </a:lnTo>
                <a:lnTo>
                  <a:pt x="243344" y="278945"/>
                </a:lnTo>
                <a:lnTo>
                  <a:pt x="242203" y="281704"/>
                </a:lnTo>
                <a:lnTo>
                  <a:pt x="238725" y="284250"/>
                </a:lnTo>
                <a:lnTo>
                  <a:pt x="237233" y="284717"/>
                </a:lnTo>
                <a:lnTo>
                  <a:pt x="233375" y="284448"/>
                </a:lnTo>
                <a:lnTo>
                  <a:pt x="148664" y="239676"/>
                </a:lnTo>
                <a:lnTo>
                  <a:pt x="62532" y="285169"/>
                </a:lnTo>
                <a:close/>
              </a:path>
            </a:pathLst>
          </a:custGeom>
          <a:solidFill>
            <a:schemeClr val="tx1"/>
          </a:solidFill>
        </p:spPr>
        <p:txBody>
          <a:bodyPr wrap="square" lIns="0" tIns="0" rIns="0" bIns="0" rtlCol="0"/>
          <a:lstStyle/>
          <a:p>
            <a:endParaRPr sz="1200"/>
          </a:p>
        </p:txBody>
      </p:sp>
      <p:sp>
        <p:nvSpPr>
          <p:cNvPr id="15" name="object 15"/>
          <p:cNvSpPr/>
          <p:nvPr/>
        </p:nvSpPr>
        <p:spPr>
          <a:xfrm>
            <a:off x="6025938" y="1252659"/>
            <a:ext cx="422487" cy="190500"/>
          </a:xfrm>
          <a:custGeom>
            <a:avLst/>
            <a:gdLst/>
            <a:ahLst/>
            <a:cxnLst/>
            <a:rect l="l" t="t" r="r" b="b"/>
            <a:pathLst>
              <a:path w="633729" h="285750">
                <a:moveTo>
                  <a:pt x="297281" y="111429"/>
                </a:moveTo>
                <a:lnTo>
                  <a:pt x="295605" y="106159"/>
                </a:lnTo>
                <a:lnTo>
                  <a:pt x="293319" y="104228"/>
                </a:lnTo>
                <a:lnTo>
                  <a:pt x="290576" y="103822"/>
                </a:lnTo>
                <a:lnTo>
                  <a:pt x="197040" y="90157"/>
                </a:lnTo>
                <a:lnTo>
                  <a:pt x="152742" y="0"/>
                </a:lnTo>
                <a:lnTo>
                  <a:pt x="144576" y="0"/>
                </a:lnTo>
                <a:lnTo>
                  <a:pt x="100291" y="90157"/>
                </a:lnTo>
                <a:lnTo>
                  <a:pt x="4000" y="104228"/>
                </a:lnTo>
                <a:lnTo>
                  <a:pt x="1701" y="106159"/>
                </a:lnTo>
                <a:lnTo>
                  <a:pt x="0" y="111442"/>
                </a:lnTo>
                <a:lnTo>
                  <a:pt x="673" y="114338"/>
                </a:lnTo>
                <a:lnTo>
                  <a:pt x="70421" y="182562"/>
                </a:lnTo>
                <a:lnTo>
                  <a:pt x="53949" y="278955"/>
                </a:lnTo>
                <a:lnTo>
                  <a:pt x="55067" y="281711"/>
                </a:lnTo>
                <a:lnTo>
                  <a:pt x="59524" y="284962"/>
                </a:lnTo>
                <a:lnTo>
                  <a:pt x="62522" y="285178"/>
                </a:lnTo>
                <a:lnTo>
                  <a:pt x="148653" y="239674"/>
                </a:lnTo>
                <a:lnTo>
                  <a:pt x="233375" y="284454"/>
                </a:lnTo>
                <a:lnTo>
                  <a:pt x="237210" y="284721"/>
                </a:lnTo>
                <a:lnTo>
                  <a:pt x="238709" y="284251"/>
                </a:lnTo>
                <a:lnTo>
                  <a:pt x="242176" y="281711"/>
                </a:lnTo>
                <a:lnTo>
                  <a:pt x="243332" y="278955"/>
                </a:lnTo>
                <a:lnTo>
                  <a:pt x="226872" y="182562"/>
                </a:lnTo>
                <a:lnTo>
                  <a:pt x="296570" y="114338"/>
                </a:lnTo>
                <a:lnTo>
                  <a:pt x="297281" y="111429"/>
                </a:lnTo>
                <a:close/>
              </a:path>
              <a:path w="633729" h="285750">
                <a:moveTo>
                  <a:pt x="633552" y="111429"/>
                </a:moveTo>
                <a:lnTo>
                  <a:pt x="631888" y="106159"/>
                </a:lnTo>
                <a:lnTo>
                  <a:pt x="629615" y="104228"/>
                </a:lnTo>
                <a:lnTo>
                  <a:pt x="626922" y="103822"/>
                </a:lnTo>
                <a:lnTo>
                  <a:pt x="533349" y="90157"/>
                </a:lnTo>
                <a:lnTo>
                  <a:pt x="489013" y="0"/>
                </a:lnTo>
                <a:lnTo>
                  <a:pt x="480872" y="0"/>
                </a:lnTo>
                <a:lnTo>
                  <a:pt x="436600" y="90157"/>
                </a:lnTo>
                <a:lnTo>
                  <a:pt x="340283" y="104228"/>
                </a:lnTo>
                <a:lnTo>
                  <a:pt x="338061" y="106159"/>
                </a:lnTo>
                <a:lnTo>
                  <a:pt x="336308" y="111442"/>
                </a:lnTo>
                <a:lnTo>
                  <a:pt x="336994" y="114338"/>
                </a:lnTo>
                <a:lnTo>
                  <a:pt x="406730" y="182562"/>
                </a:lnTo>
                <a:lnTo>
                  <a:pt x="390258" y="278955"/>
                </a:lnTo>
                <a:lnTo>
                  <a:pt x="391363" y="281711"/>
                </a:lnTo>
                <a:lnTo>
                  <a:pt x="395846" y="284962"/>
                </a:lnTo>
                <a:lnTo>
                  <a:pt x="398818" y="285178"/>
                </a:lnTo>
                <a:lnTo>
                  <a:pt x="484962" y="239674"/>
                </a:lnTo>
                <a:lnTo>
                  <a:pt x="569696" y="284454"/>
                </a:lnTo>
                <a:lnTo>
                  <a:pt x="573519" y="284721"/>
                </a:lnTo>
                <a:lnTo>
                  <a:pt x="575005" y="284251"/>
                </a:lnTo>
                <a:lnTo>
                  <a:pt x="578485" y="281711"/>
                </a:lnTo>
                <a:lnTo>
                  <a:pt x="579615" y="278955"/>
                </a:lnTo>
                <a:lnTo>
                  <a:pt x="563194" y="182562"/>
                </a:lnTo>
                <a:lnTo>
                  <a:pt x="632853" y="114338"/>
                </a:lnTo>
                <a:lnTo>
                  <a:pt x="633552" y="111429"/>
                </a:lnTo>
                <a:close/>
              </a:path>
            </a:pathLst>
          </a:custGeom>
          <a:solidFill>
            <a:schemeClr val="tx1"/>
          </a:solidFill>
        </p:spPr>
        <p:txBody>
          <a:bodyPr wrap="square" lIns="0" tIns="0" rIns="0" bIns="0" rtlCol="0"/>
          <a:lstStyle/>
          <a:p>
            <a:endParaRPr sz="1200"/>
          </a:p>
        </p:txBody>
      </p:sp>
      <p:sp>
        <p:nvSpPr>
          <p:cNvPr id="16" name="object 16"/>
          <p:cNvSpPr/>
          <p:nvPr/>
        </p:nvSpPr>
        <p:spPr>
          <a:xfrm>
            <a:off x="6478905" y="1252657"/>
            <a:ext cx="198543" cy="190500"/>
          </a:xfrm>
          <a:custGeom>
            <a:avLst/>
            <a:gdLst/>
            <a:ahLst/>
            <a:cxnLst/>
            <a:rect l="l" t="t" r="r" b="b"/>
            <a:pathLst>
              <a:path w="297814" h="285750">
                <a:moveTo>
                  <a:pt x="62532" y="285169"/>
                </a:moveTo>
                <a:lnTo>
                  <a:pt x="59561" y="284957"/>
                </a:lnTo>
                <a:lnTo>
                  <a:pt x="55069" y="281704"/>
                </a:lnTo>
                <a:lnTo>
                  <a:pt x="53985" y="278945"/>
                </a:lnTo>
                <a:lnTo>
                  <a:pt x="70417" y="182554"/>
                </a:lnTo>
                <a:lnTo>
                  <a:pt x="703" y="114328"/>
                </a:lnTo>
                <a:lnTo>
                  <a:pt x="0" y="111442"/>
                </a:lnTo>
                <a:lnTo>
                  <a:pt x="1731" y="106151"/>
                </a:lnTo>
                <a:lnTo>
                  <a:pt x="3998" y="104228"/>
                </a:lnTo>
                <a:lnTo>
                  <a:pt x="100311" y="90152"/>
                </a:lnTo>
                <a:lnTo>
                  <a:pt x="144595" y="0"/>
                </a:lnTo>
                <a:lnTo>
                  <a:pt x="152734" y="0"/>
                </a:lnTo>
                <a:lnTo>
                  <a:pt x="197032" y="90152"/>
                </a:lnTo>
                <a:lnTo>
                  <a:pt x="293302" y="104228"/>
                </a:lnTo>
                <a:lnTo>
                  <a:pt x="295612" y="106151"/>
                </a:lnTo>
                <a:lnTo>
                  <a:pt x="296470" y="108797"/>
                </a:lnTo>
                <a:lnTo>
                  <a:pt x="297301" y="111442"/>
                </a:lnTo>
                <a:lnTo>
                  <a:pt x="296611" y="114328"/>
                </a:lnTo>
                <a:lnTo>
                  <a:pt x="226897" y="182554"/>
                </a:lnTo>
                <a:lnTo>
                  <a:pt x="243330" y="278945"/>
                </a:lnTo>
                <a:lnTo>
                  <a:pt x="242203" y="281704"/>
                </a:lnTo>
                <a:lnTo>
                  <a:pt x="238725" y="284250"/>
                </a:lnTo>
                <a:lnTo>
                  <a:pt x="237233" y="284717"/>
                </a:lnTo>
                <a:lnTo>
                  <a:pt x="233403" y="284448"/>
                </a:lnTo>
                <a:lnTo>
                  <a:pt x="148650" y="239676"/>
                </a:lnTo>
                <a:lnTo>
                  <a:pt x="62532" y="285169"/>
                </a:lnTo>
                <a:close/>
              </a:path>
            </a:pathLst>
          </a:custGeom>
          <a:solidFill>
            <a:schemeClr val="tx1"/>
          </a:solidFill>
        </p:spPr>
        <p:txBody>
          <a:bodyPr wrap="square" lIns="0" tIns="0" rIns="0" bIns="0" rtlCol="0"/>
          <a:lstStyle/>
          <a:p>
            <a:endParaRPr sz="1200"/>
          </a:p>
        </p:txBody>
      </p:sp>
      <p:grpSp>
        <p:nvGrpSpPr>
          <p:cNvPr id="21" name="object 21"/>
          <p:cNvGrpSpPr/>
          <p:nvPr/>
        </p:nvGrpSpPr>
        <p:grpSpPr>
          <a:xfrm>
            <a:off x="10479109" y="0"/>
            <a:ext cx="1713230" cy="971973"/>
            <a:chOff x="15718663" y="0"/>
            <a:chExt cx="2569845" cy="1457960"/>
          </a:xfrm>
          <a:solidFill>
            <a:schemeClr val="tx1"/>
          </a:solidFill>
        </p:grpSpPr>
        <p:sp>
          <p:nvSpPr>
            <p:cNvPr id="22" name="object 22"/>
            <p:cNvSpPr/>
            <p:nvPr/>
          </p:nvSpPr>
          <p:spPr>
            <a:xfrm>
              <a:off x="15718663" y="0"/>
              <a:ext cx="2569845" cy="1223010"/>
            </a:xfrm>
            <a:custGeom>
              <a:avLst/>
              <a:gdLst/>
              <a:ahLst/>
              <a:cxnLst/>
              <a:rect l="l" t="t" r="r" b="b"/>
              <a:pathLst>
                <a:path w="2569844" h="1223010">
                  <a:moveTo>
                    <a:pt x="1609209" y="1222545"/>
                  </a:moveTo>
                  <a:lnTo>
                    <a:pt x="1557229" y="1221192"/>
                  </a:lnTo>
                  <a:lnTo>
                    <a:pt x="1503408" y="1217513"/>
                  </a:lnTo>
                  <a:lnTo>
                    <a:pt x="1449006" y="1212092"/>
                  </a:lnTo>
                  <a:lnTo>
                    <a:pt x="1395185" y="1205509"/>
                  </a:lnTo>
                  <a:lnTo>
                    <a:pt x="1343106" y="1198345"/>
                  </a:lnTo>
                  <a:lnTo>
                    <a:pt x="1295658" y="1190389"/>
                  </a:lnTo>
                  <a:lnTo>
                    <a:pt x="1249891" y="1179072"/>
                  </a:lnTo>
                  <a:lnTo>
                    <a:pt x="1205468" y="1165066"/>
                  </a:lnTo>
                  <a:lnTo>
                    <a:pt x="1162054" y="1149042"/>
                  </a:lnTo>
                  <a:lnTo>
                    <a:pt x="1119311" y="1131675"/>
                  </a:lnTo>
                  <a:lnTo>
                    <a:pt x="1076905" y="1113635"/>
                  </a:lnTo>
                  <a:lnTo>
                    <a:pt x="1034603" y="1090593"/>
                  </a:lnTo>
                  <a:lnTo>
                    <a:pt x="994043" y="1065810"/>
                  </a:lnTo>
                  <a:lnTo>
                    <a:pt x="954065" y="1040445"/>
                  </a:lnTo>
                  <a:lnTo>
                    <a:pt x="913505" y="1015661"/>
                  </a:lnTo>
                  <a:lnTo>
                    <a:pt x="871204" y="992620"/>
                  </a:lnTo>
                  <a:lnTo>
                    <a:pt x="653403" y="883707"/>
                  </a:lnTo>
                  <a:lnTo>
                    <a:pt x="608027" y="863664"/>
                  </a:lnTo>
                  <a:lnTo>
                    <a:pt x="517277" y="819040"/>
                  </a:lnTo>
                  <a:lnTo>
                    <a:pt x="471902" y="798997"/>
                  </a:lnTo>
                  <a:lnTo>
                    <a:pt x="437492" y="789732"/>
                  </a:lnTo>
                  <a:lnTo>
                    <a:pt x="405352" y="779332"/>
                  </a:lnTo>
                  <a:lnTo>
                    <a:pt x="373211" y="766664"/>
                  </a:lnTo>
                  <a:lnTo>
                    <a:pt x="296451" y="730927"/>
                  </a:lnTo>
                  <a:lnTo>
                    <a:pt x="274141" y="718258"/>
                  </a:lnTo>
                  <a:lnTo>
                    <a:pt x="254101" y="702186"/>
                  </a:lnTo>
                  <a:lnTo>
                    <a:pt x="228955" y="683845"/>
                  </a:lnTo>
                  <a:lnTo>
                    <a:pt x="207213" y="664369"/>
                  </a:lnTo>
                  <a:lnTo>
                    <a:pt x="187739" y="642624"/>
                  </a:lnTo>
                  <a:lnTo>
                    <a:pt x="169400" y="617476"/>
                  </a:lnTo>
                  <a:lnTo>
                    <a:pt x="160325" y="601214"/>
                  </a:lnTo>
                  <a:lnTo>
                    <a:pt x="142175" y="573230"/>
                  </a:lnTo>
                  <a:lnTo>
                    <a:pt x="133100" y="556968"/>
                  </a:lnTo>
                  <a:lnTo>
                    <a:pt x="124025" y="555078"/>
                  </a:lnTo>
                  <a:lnTo>
                    <a:pt x="105875" y="546758"/>
                  </a:lnTo>
                  <a:lnTo>
                    <a:pt x="73545" y="526526"/>
                  </a:lnTo>
                  <a:lnTo>
                    <a:pt x="40648" y="485305"/>
                  </a:lnTo>
                  <a:lnTo>
                    <a:pt x="10209" y="421962"/>
                  </a:lnTo>
                  <a:lnTo>
                    <a:pt x="3025" y="381498"/>
                  </a:lnTo>
                  <a:lnTo>
                    <a:pt x="378" y="341033"/>
                  </a:lnTo>
                  <a:lnTo>
                    <a:pt x="0" y="302838"/>
                  </a:lnTo>
                  <a:lnTo>
                    <a:pt x="189" y="268614"/>
                  </a:lnTo>
                  <a:lnTo>
                    <a:pt x="1512" y="237793"/>
                  </a:lnTo>
                  <a:lnTo>
                    <a:pt x="5104" y="209241"/>
                  </a:lnTo>
                  <a:lnTo>
                    <a:pt x="12099" y="181824"/>
                  </a:lnTo>
                  <a:lnTo>
                    <a:pt x="14179" y="147411"/>
                  </a:lnTo>
                  <a:lnTo>
                    <a:pt x="19662" y="115266"/>
                  </a:lnTo>
                  <a:lnTo>
                    <a:pt x="27414" y="83122"/>
                  </a:lnTo>
                  <a:lnTo>
                    <a:pt x="36300" y="48708"/>
                  </a:lnTo>
                  <a:lnTo>
                    <a:pt x="32970" y="0"/>
                  </a:lnTo>
                  <a:lnTo>
                    <a:pt x="2569335" y="0"/>
                  </a:lnTo>
                  <a:lnTo>
                    <a:pt x="2569335" y="681474"/>
                  </a:lnTo>
                  <a:lnTo>
                    <a:pt x="2511779" y="732681"/>
                  </a:lnTo>
                  <a:lnTo>
                    <a:pt x="2472950" y="765718"/>
                  </a:lnTo>
                  <a:lnTo>
                    <a:pt x="2433758" y="798029"/>
                  </a:lnTo>
                  <a:lnTo>
                    <a:pt x="2394275" y="829614"/>
                  </a:lnTo>
                  <a:lnTo>
                    <a:pt x="2354575" y="860473"/>
                  </a:lnTo>
                  <a:lnTo>
                    <a:pt x="2314729" y="890605"/>
                  </a:lnTo>
                  <a:lnTo>
                    <a:pt x="2274811" y="920012"/>
                  </a:lnTo>
                  <a:lnTo>
                    <a:pt x="2229436" y="956127"/>
                  </a:lnTo>
                  <a:lnTo>
                    <a:pt x="2184061" y="991108"/>
                  </a:lnTo>
                  <a:lnTo>
                    <a:pt x="2138686" y="1023819"/>
                  </a:lnTo>
                  <a:lnTo>
                    <a:pt x="2093310" y="1053127"/>
                  </a:lnTo>
                  <a:lnTo>
                    <a:pt x="2049653" y="1080816"/>
                  </a:lnTo>
                  <a:lnTo>
                    <a:pt x="2005415" y="1106180"/>
                  </a:lnTo>
                  <a:lnTo>
                    <a:pt x="1960016" y="1129802"/>
                  </a:lnTo>
                  <a:lnTo>
                    <a:pt x="1912874" y="1152262"/>
                  </a:lnTo>
                  <a:lnTo>
                    <a:pt x="1863409" y="1174142"/>
                  </a:lnTo>
                  <a:lnTo>
                    <a:pt x="1817235" y="1193117"/>
                  </a:lnTo>
                  <a:lnTo>
                    <a:pt x="1766996" y="1206864"/>
                  </a:lnTo>
                  <a:lnTo>
                    <a:pt x="1714433" y="1215965"/>
                  </a:lnTo>
                  <a:lnTo>
                    <a:pt x="1661290" y="1220999"/>
                  </a:lnTo>
                  <a:lnTo>
                    <a:pt x="1609209" y="1222545"/>
                  </a:lnTo>
                  <a:close/>
                </a:path>
              </a:pathLst>
            </a:custGeom>
            <a:grpFill/>
          </p:spPr>
          <p:txBody>
            <a:bodyPr wrap="square" lIns="0" tIns="0" rIns="0" bIns="0" rtlCol="0"/>
            <a:lstStyle/>
            <a:p>
              <a:endParaRPr sz="1200"/>
            </a:p>
          </p:txBody>
        </p:sp>
        <p:sp>
          <p:nvSpPr>
            <p:cNvPr id="23" name="object 23"/>
            <p:cNvSpPr/>
            <p:nvPr/>
          </p:nvSpPr>
          <p:spPr>
            <a:xfrm>
              <a:off x="16715126" y="0"/>
              <a:ext cx="1572895" cy="1457960"/>
            </a:xfrm>
            <a:custGeom>
              <a:avLst/>
              <a:gdLst/>
              <a:ahLst/>
              <a:cxnLst/>
              <a:rect l="l" t="t" r="r" b="b"/>
              <a:pathLst>
                <a:path w="1572894" h="1457960">
                  <a:moveTo>
                    <a:pt x="1562103" y="1457728"/>
                  </a:moveTo>
                  <a:lnTo>
                    <a:pt x="1496616" y="1454277"/>
                  </a:lnTo>
                  <a:lnTo>
                    <a:pt x="1439594" y="1442212"/>
                  </a:lnTo>
                  <a:lnTo>
                    <a:pt x="1386233" y="1422648"/>
                  </a:lnTo>
                  <a:lnTo>
                    <a:pt x="1331733" y="1396699"/>
                  </a:lnTo>
                  <a:lnTo>
                    <a:pt x="1271291" y="1365479"/>
                  </a:lnTo>
                  <a:lnTo>
                    <a:pt x="1237342" y="1348241"/>
                  </a:lnTo>
                  <a:lnTo>
                    <a:pt x="1200106" y="1330103"/>
                  </a:lnTo>
                  <a:lnTo>
                    <a:pt x="1158983" y="1311204"/>
                  </a:lnTo>
                  <a:lnTo>
                    <a:pt x="1113374" y="1291684"/>
                  </a:lnTo>
                  <a:lnTo>
                    <a:pt x="1062678" y="1271682"/>
                  </a:lnTo>
                  <a:lnTo>
                    <a:pt x="1000003" y="1249517"/>
                  </a:lnTo>
                  <a:lnTo>
                    <a:pt x="948147" y="1234208"/>
                  </a:lnTo>
                  <a:lnTo>
                    <a:pt x="903202" y="1224012"/>
                  </a:lnTo>
                  <a:lnTo>
                    <a:pt x="861257" y="1217190"/>
                  </a:lnTo>
                  <a:lnTo>
                    <a:pt x="770730" y="1206701"/>
                  </a:lnTo>
                  <a:lnTo>
                    <a:pt x="714330" y="1199551"/>
                  </a:lnTo>
                  <a:lnTo>
                    <a:pt x="629487" y="1186357"/>
                  </a:lnTo>
                  <a:lnTo>
                    <a:pt x="567671" y="1175327"/>
                  </a:lnTo>
                  <a:lnTo>
                    <a:pt x="502386" y="1162283"/>
                  </a:lnTo>
                  <a:lnTo>
                    <a:pt x="456553" y="1149745"/>
                  </a:lnTo>
                  <a:lnTo>
                    <a:pt x="412727" y="1132743"/>
                  </a:lnTo>
                  <a:lnTo>
                    <a:pt x="370909" y="1111275"/>
                  </a:lnTo>
                  <a:lnTo>
                    <a:pt x="331099" y="1085343"/>
                  </a:lnTo>
                  <a:lnTo>
                    <a:pt x="288939" y="1035601"/>
                  </a:lnTo>
                  <a:lnTo>
                    <a:pt x="251634" y="974577"/>
                  </a:lnTo>
                  <a:lnTo>
                    <a:pt x="231148" y="937008"/>
                  </a:lnTo>
                  <a:lnTo>
                    <a:pt x="209852" y="895313"/>
                  </a:lnTo>
                  <a:lnTo>
                    <a:pt x="188054" y="849926"/>
                  </a:lnTo>
                  <a:lnTo>
                    <a:pt x="166062" y="801280"/>
                  </a:lnTo>
                  <a:lnTo>
                    <a:pt x="144186" y="749810"/>
                  </a:lnTo>
                  <a:lnTo>
                    <a:pt x="122734" y="695949"/>
                  </a:lnTo>
                  <a:lnTo>
                    <a:pt x="102016" y="640132"/>
                  </a:lnTo>
                  <a:lnTo>
                    <a:pt x="82339" y="582792"/>
                  </a:lnTo>
                  <a:lnTo>
                    <a:pt x="64012" y="524363"/>
                  </a:lnTo>
                  <a:lnTo>
                    <a:pt x="47344" y="465279"/>
                  </a:lnTo>
                  <a:lnTo>
                    <a:pt x="32645" y="405974"/>
                  </a:lnTo>
                  <a:lnTo>
                    <a:pt x="20222" y="346881"/>
                  </a:lnTo>
                  <a:lnTo>
                    <a:pt x="10384" y="288436"/>
                  </a:lnTo>
                  <a:lnTo>
                    <a:pt x="3440" y="231071"/>
                  </a:lnTo>
                  <a:lnTo>
                    <a:pt x="514" y="186994"/>
                  </a:lnTo>
                  <a:lnTo>
                    <a:pt x="0" y="141535"/>
                  </a:lnTo>
                  <a:lnTo>
                    <a:pt x="1818" y="94909"/>
                  </a:lnTo>
                  <a:lnTo>
                    <a:pt x="5891" y="47333"/>
                  </a:lnTo>
                  <a:lnTo>
                    <a:pt x="12014" y="0"/>
                  </a:lnTo>
                  <a:lnTo>
                    <a:pt x="36958" y="0"/>
                  </a:lnTo>
                  <a:lnTo>
                    <a:pt x="33616" y="23362"/>
                  </a:lnTo>
                  <a:lnTo>
                    <a:pt x="28459" y="74306"/>
                  </a:lnTo>
                  <a:lnTo>
                    <a:pt x="27189" y="114234"/>
                  </a:lnTo>
                  <a:lnTo>
                    <a:pt x="25873" y="154251"/>
                  </a:lnTo>
                  <a:lnTo>
                    <a:pt x="25550" y="194269"/>
                  </a:lnTo>
                  <a:lnTo>
                    <a:pt x="27256" y="234197"/>
                  </a:lnTo>
                  <a:lnTo>
                    <a:pt x="36162" y="304577"/>
                  </a:lnTo>
                  <a:lnTo>
                    <a:pt x="43620" y="345331"/>
                  </a:lnTo>
                  <a:lnTo>
                    <a:pt x="52986" y="389178"/>
                  </a:lnTo>
                  <a:lnTo>
                    <a:pt x="64190" y="435652"/>
                  </a:lnTo>
                  <a:lnTo>
                    <a:pt x="77159" y="484291"/>
                  </a:lnTo>
                  <a:lnTo>
                    <a:pt x="91823" y="534630"/>
                  </a:lnTo>
                  <a:lnTo>
                    <a:pt x="108110" y="586207"/>
                  </a:lnTo>
                  <a:lnTo>
                    <a:pt x="125948" y="638557"/>
                  </a:lnTo>
                  <a:lnTo>
                    <a:pt x="145266" y="691216"/>
                  </a:lnTo>
                  <a:lnTo>
                    <a:pt x="165994" y="743722"/>
                  </a:lnTo>
                  <a:lnTo>
                    <a:pt x="188058" y="795611"/>
                  </a:lnTo>
                  <a:lnTo>
                    <a:pt x="211389" y="846418"/>
                  </a:lnTo>
                  <a:lnTo>
                    <a:pt x="235914" y="895680"/>
                  </a:lnTo>
                  <a:lnTo>
                    <a:pt x="261562" y="942934"/>
                  </a:lnTo>
                  <a:lnTo>
                    <a:pt x="288262" y="987716"/>
                  </a:lnTo>
                  <a:lnTo>
                    <a:pt x="315943" y="1029562"/>
                  </a:lnTo>
                  <a:lnTo>
                    <a:pt x="343105" y="1061332"/>
                  </a:lnTo>
                  <a:lnTo>
                    <a:pt x="376807" y="1086065"/>
                  </a:lnTo>
                  <a:lnTo>
                    <a:pt x="441258" y="1118471"/>
                  </a:lnTo>
                  <a:lnTo>
                    <a:pt x="490778" y="1135054"/>
                  </a:lnTo>
                  <a:lnTo>
                    <a:pt x="633832" y="1164123"/>
                  </a:lnTo>
                  <a:lnTo>
                    <a:pt x="683732" y="1171829"/>
                  </a:lnTo>
                  <a:lnTo>
                    <a:pt x="734060" y="1178076"/>
                  </a:lnTo>
                  <a:lnTo>
                    <a:pt x="833837" y="1189585"/>
                  </a:lnTo>
                  <a:lnTo>
                    <a:pt x="882204" y="1196542"/>
                  </a:lnTo>
                  <a:lnTo>
                    <a:pt x="928833" y="1205432"/>
                  </a:lnTo>
                  <a:lnTo>
                    <a:pt x="973185" y="1217103"/>
                  </a:lnTo>
                  <a:lnTo>
                    <a:pt x="1029015" y="1235275"/>
                  </a:lnTo>
                  <a:lnTo>
                    <a:pt x="1079511" y="1253358"/>
                  </a:lnTo>
                  <a:lnTo>
                    <a:pt x="1125161" y="1271232"/>
                  </a:lnTo>
                  <a:lnTo>
                    <a:pt x="1166455" y="1288779"/>
                  </a:lnTo>
                  <a:lnTo>
                    <a:pt x="1203884" y="1305878"/>
                  </a:lnTo>
                  <a:lnTo>
                    <a:pt x="1269101" y="1338258"/>
                  </a:lnTo>
                  <a:lnTo>
                    <a:pt x="1324728" y="1367418"/>
                  </a:lnTo>
                  <a:lnTo>
                    <a:pt x="1350171" y="1380492"/>
                  </a:lnTo>
                  <a:lnTo>
                    <a:pt x="1398759" y="1403033"/>
                  </a:lnTo>
                  <a:lnTo>
                    <a:pt x="1447551" y="1419968"/>
                  </a:lnTo>
                  <a:lnTo>
                    <a:pt x="1500463" y="1430343"/>
                  </a:lnTo>
                  <a:lnTo>
                    <a:pt x="1561412" y="1433203"/>
                  </a:lnTo>
                  <a:lnTo>
                    <a:pt x="1572870" y="1433203"/>
                  </a:lnTo>
                  <a:lnTo>
                    <a:pt x="1572870" y="1457195"/>
                  </a:lnTo>
                  <a:lnTo>
                    <a:pt x="1562103" y="1457728"/>
                  </a:lnTo>
                  <a:close/>
                </a:path>
                <a:path w="1572894" h="1457960">
                  <a:moveTo>
                    <a:pt x="1572870" y="1433203"/>
                  </a:moveTo>
                  <a:lnTo>
                    <a:pt x="1561412" y="1433203"/>
                  </a:lnTo>
                  <a:lnTo>
                    <a:pt x="1572870" y="1432647"/>
                  </a:lnTo>
                  <a:lnTo>
                    <a:pt x="1572870" y="1433203"/>
                  </a:lnTo>
                  <a:close/>
                </a:path>
              </a:pathLst>
            </a:custGeom>
            <a:grpFill/>
          </p:spPr>
          <p:txBody>
            <a:bodyPr wrap="square" lIns="0" tIns="0" rIns="0" bIns="0" rtlCol="0"/>
            <a:lstStyle/>
            <a:p>
              <a:endParaRPr sz="1200"/>
            </a:p>
          </p:txBody>
        </p:sp>
      </p:grpSp>
      <p:sp>
        <p:nvSpPr>
          <p:cNvPr id="26" name="object 26"/>
          <p:cNvSpPr txBox="1">
            <a:spLocks noGrp="1"/>
          </p:cNvSpPr>
          <p:nvPr>
            <p:ph type="title"/>
          </p:nvPr>
        </p:nvSpPr>
        <p:spPr>
          <a:xfrm>
            <a:off x="2258192" y="305816"/>
            <a:ext cx="7736576" cy="485175"/>
          </a:xfrm>
          <a:prstGeom prst="rect">
            <a:avLst/>
          </a:prstGeom>
        </p:spPr>
        <p:txBody>
          <a:bodyPr vert="horz" wrap="square" lIns="0" tIns="53763" rIns="0" bIns="0" rtlCol="0" anchor="ctr">
            <a:spAutoFit/>
          </a:bodyPr>
          <a:lstStyle/>
          <a:p>
            <a:pPr algn="ctr">
              <a:lnSpc>
                <a:spcPct val="100000"/>
              </a:lnSpc>
              <a:spcBef>
                <a:spcPts val="423"/>
              </a:spcBef>
            </a:pPr>
            <a:r>
              <a:rPr lang="pl-PL" sz="2800" spc="150" dirty="0">
                <a:effectLst>
                  <a:outerShdw blurRad="38100" dist="38100" dir="2700000" algn="tl">
                    <a:srgbClr val="000000">
                      <a:alpha val="43137"/>
                    </a:srgbClr>
                  </a:outerShdw>
                </a:effectLst>
                <a:latin typeface="Georgia"/>
                <a:cs typeface="Georgia"/>
              </a:rPr>
              <a:t>	</a:t>
            </a:r>
            <a:r>
              <a:rPr lang="pl-PL" sz="2800" spc="150" dirty="0" smtClean="0">
                <a:effectLst>
                  <a:outerShdw blurRad="38100" dist="38100" dir="2700000" algn="tl">
                    <a:srgbClr val="000000">
                      <a:alpha val="43137"/>
                    </a:srgbClr>
                  </a:outerShdw>
                </a:effectLst>
                <a:latin typeface="Georgia"/>
                <a:cs typeface="Georgia"/>
              </a:rPr>
              <a:t>Partnerstwo finansowe</a:t>
            </a:r>
            <a:endParaRPr sz="2800" dirty="0">
              <a:effectLst>
                <a:outerShdw blurRad="38100" dist="38100" dir="2700000" algn="tl">
                  <a:srgbClr val="000000">
                    <a:alpha val="43137"/>
                  </a:srgbClr>
                </a:outerShdw>
              </a:effectLst>
              <a:latin typeface="Georgia"/>
              <a:cs typeface="Georgia"/>
            </a:endParaRPr>
          </a:p>
        </p:txBody>
      </p:sp>
      <p:sp>
        <p:nvSpPr>
          <p:cNvPr id="27" name="TextBox 26">
            <a:extLst>
              <a:ext uri="{FF2B5EF4-FFF2-40B4-BE49-F238E27FC236}">
                <a16:creationId xmlns="" xmlns:a16="http://schemas.microsoft.com/office/drawing/2014/main" id="{E042EB13-1907-4EF6-8779-0060B8327D22}"/>
              </a:ext>
            </a:extLst>
          </p:cNvPr>
          <p:cNvSpPr txBox="1"/>
          <p:nvPr/>
        </p:nvSpPr>
        <p:spPr>
          <a:xfrm>
            <a:off x="0" y="2491459"/>
            <a:ext cx="3302000" cy="420564"/>
          </a:xfrm>
          <a:prstGeom prst="rect">
            <a:avLst/>
          </a:prstGeom>
          <a:noFill/>
        </p:spPr>
        <p:txBody>
          <a:bodyPr wrap="square" rtlCol="0">
            <a:spAutoFit/>
          </a:bodyPr>
          <a:lstStyle/>
          <a:p>
            <a:pPr algn="ctr"/>
            <a:r>
              <a:rPr lang="pl-PL" sz="2133" dirty="0" smtClean="0">
                <a:effectLst>
                  <a:outerShdw blurRad="38100" dist="38100" dir="2700000" algn="tl">
                    <a:srgbClr val="000000">
                      <a:alpha val="43137"/>
                    </a:srgbClr>
                  </a:outerShdw>
                </a:effectLst>
              </a:rPr>
              <a:t>Kto zjadł moje jedzenie</a:t>
            </a:r>
            <a:r>
              <a:rPr lang="en-US" sz="2133" dirty="0" smtClean="0">
                <a:effectLst>
                  <a:outerShdw blurRad="38100" dist="38100" dir="2700000" algn="tl">
                    <a:srgbClr val="000000">
                      <a:alpha val="43137"/>
                    </a:srgbClr>
                  </a:outerShdw>
                </a:effectLst>
              </a:rPr>
              <a:t>!?</a:t>
            </a:r>
            <a:endParaRPr lang="mk-MK" sz="2133" dirty="0">
              <a:effectLst>
                <a:outerShdw blurRad="38100" dist="38100" dir="2700000" algn="tl">
                  <a:srgbClr val="000000">
                    <a:alpha val="43137"/>
                  </a:srgbClr>
                </a:outerShdw>
              </a:effectLst>
            </a:endParaRPr>
          </a:p>
        </p:txBody>
      </p:sp>
      <p:sp>
        <p:nvSpPr>
          <p:cNvPr id="28" name="TextBox 27">
            <a:extLst>
              <a:ext uri="{FF2B5EF4-FFF2-40B4-BE49-F238E27FC236}">
                <a16:creationId xmlns="" xmlns:a16="http://schemas.microsoft.com/office/drawing/2014/main" id="{B28302C0-5233-4CEA-9303-EB439AA0B52C}"/>
              </a:ext>
            </a:extLst>
          </p:cNvPr>
          <p:cNvSpPr txBox="1"/>
          <p:nvPr/>
        </p:nvSpPr>
        <p:spPr>
          <a:xfrm>
            <a:off x="85513" y="3483756"/>
            <a:ext cx="3302000" cy="2308324"/>
          </a:xfrm>
          <a:prstGeom prst="rect">
            <a:avLst/>
          </a:prstGeom>
          <a:noFill/>
        </p:spPr>
        <p:txBody>
          <a:bodyPr wrap="square" rtlCol="0">
            <a:spAutoFit/>
          </a:bodyPr>
          <a:lstStyle/>
          <a:p>
            <a:r>
              <a:rPr lang="pl-PL" sz="1600" dirty="0"/>
              <a:t>Masz umowę ze swoim partnerem, aby podzielić się kosztami jedzenia, ale już 2 dni po transakcji, twój partner zjadł zupę babci, płatki </a:t>
            </a:r>
            <a:endParaRPr lang="pl-PL" sz="1600" dirty="0" smtClean="0"/>
          </a:p>
          <a:p>
            <a:r>
              <a:rPr lang="pl-PL" sz="1600" dirty="0" smtClean="0"/>
              <a:t>i banany. Nie </a:t>
            </a:r>
            <a:r>
              <a:rPr lang="pl-PL" sz="1600" dirty="0"/>
              <a:t>możesz już tego </a:t>
            </a:r>
            <a:r>
              <a:rPr lang="pl-PL" sz="1600" dirty="0" smtClean="0"/>
              <a:t>znieść</a:t>
            </a:r>
          </a:p>
          <a:p>
            <a:r>
              <a:rPr lang="pl-PL" sz="1600" dirty="0" smtClean="0"/>
              <a:t>i </a:t>
            </a:r>
            <a:r>
              <a:rPr lang="pl-PL" sz="1600" dirty="0"/>
              <a:t>zdecydowałeś się kupić własne </a:t>
            </a:r>
            <a:r>
              <a:rPr lang="pl-PL" sz="1600" dirty="0" smtClean="0"/>
              <a:t>jedzenie. Jak przekażesz tę informację swojemu partnerowi?</a:t>
            </a:r>
            <a:endParaRPr lang="pl-PL" sz="1600" dirty="0"/>
          </a:p>
          <a:p>
            <a:r>
              <a:rPr lang="pl-PL" sz="1600" dirty="0"/>
              <a:t>Jakie konflikty mogą się pojawić?</a:t>
            </a:r>
            <a:endParaRPr lang="mk-MK" sz="1600" dirty="0"/>
          </a:p>
        </p:txBody>
      </p:sp>
      <p:sp>
        <p:nvSpPr>
          <p:cNvPr id="29" name="TextBox 28">
            <a:extLst>
              <a:ext uri="{FF2B5EF4-FFF2-40B4-BE49-F238E27FC236}">
                <a16:creationId xmlns="" xmlns:a16="http://schemas.microsoft.com/office/drawing/2014/main" id="{8209B516-6B9C-42D9-AE6E-14E7D4D7892E}"/>
              </a:ext>
            </a:extLst>
          </p:cNvPr>
          <p:cNvSpPr txBox="1"/>
          <p:nvPr/>
        </p:nvSpPr>
        <p:spPr>
          <a:xfrm>
            <a:off x="4475480" y="2277466"/>
            <a:ext cx="3302000" cy="420564"/>
          </a:xfrm>
          <a:prstGeom prst="rect">
            <a:avLst/>
          </a:prstGeom>
          <a:noFill/>
        </p:spPr>
        <p:txBody>
          <a:bodyPr wrap="square" rtlCol="0">
            <a:spAutoFit/>
          </a:bodyPr>
          <a:lstStyle/>
          <a:p>
            <a:pPr algn="ctr"/>
            <a:r>
              <a:rPr lang="pl-PL" sz="2133" dirty="0" smtClean="0">
                <a:effectLst>
                  <a:outerShdw blurRad="38100" dist="38100" dir="2700000" algn="tl">
                    <a:srgbClr val="000000">
                      <a:alpha val="43137"/>
                    </a:srgbClr>
                  </a:outerShdw>
                </a:effectLst>
              </a:rPr>
              <a:t>Aranżacja mieszkania</a:t>
            </a:r>
            <a:endParaRPr lang="mk-MK" sz="2133" dirty="0">
              <a:effectLst>
                <a:outerShdw blurRad="38100" dist="38100" dir="2700000" algn="tl">
                  <a:srgbClr val="000000">
                    <a:alpha val="43137"/>
                  </a:srgbClr>
                </a:outerShdw>
              </a:effectLst>
            </a:endParaRPr>
          </a:p>
        </p:txBody>
      </p:sp>
      <p:sp>
        <p:nvSpPr>
          <p:cNvPr id="30" name="TextBox 29">
            <a:extLst>
              <a:ext uri="{FF2B5EF4-FFF2-40B4-BE49-F238E27FC236}">
                <a16:creationId xmlns="" xmlns:a16="http://schemas.microsoft.com/office/drawing/2014/main" id="{44CCDB4B-9DAF-4F4E-9640-D2C87FE7D829}"/>
              </a:ext>
            </a:extLst>
          </p:cNvPr>
          <p:cNvSpPr txBox="1"/>
          <p:nvPr/>
        </p:nvSpPr>
        <p:spPr>
          <a:xfrm>
            <a:off x="4445000" y="3483756"/>
            <a:ext cx="3302000" cy="3046988"/>
          </a:xfrm>
          <a:prstGeom prst="rect">
            <a:avLst/>
          </a:prstGeom>
          <a:noFill/>
        </p:spPr>
        <p:txBody>
          <a:bodyPr wrap="square" rtlCol="0">
            <a:spAutoFit/>
          </a:bodyPr>
          <a:lstStyle/>
          <a:p>
            <a:r>
              <a:rPr lang="pl-PL" sz="1600" dirty="0"/>
              <a:t>Szykujesz się do wprowadzenia do nowego mieszkania i musisz uzgodnić ze swoim partnerem, kto ma co przywieźć.</a:t>
            </a:r>
          </a:p>
          <a:p>
            <a:r>
              <a:rPr lang="pl-PL" sz="1600" dirty="0"/>
              <a:t>Masz wszystko, czego potrzebujesz do swojego pokoju, ale potrzebujesz także mebli do salonu i naczyń kuchennych.</a:t>
            </a:r>
          </a:p>
          <a:p>
            <a:r>
              <a:rPr lang="pl-PL" sz="1600" dirty="0"/>
              <a:t>Jak zdecydujesz, kto powinien co przynieść?</a:t>
            </a:r>
          </a:p>
          <a:p>
            <a:r>
              <a:rPr lang="pl-PL" sz="1600" dirty="0"/>
              <a:t>W jaki sposób zapewnisz </a:t>
            </a:r>
            <a:r>
              <a:rPr lang="pl-PL" sz="1600" dirty="0" smtClean="0"/>
              <a:t>uczciwy podział?</a:t>
            </a:r>
            <a:endParaRPr lang="mk-MK" sz="1600" dirty="0"/>
          </a:p>
        </p:txBody>
      </p:sp>
      <p:sp>
        <p:nvSpPr>
          <p:cNvPr id="31" name="TextBox 30">
            <a:extLst>
              <a:ext uri="{FF2B5EF4-FFF2-40B4-BE49-F238E27FC236}">
                <a16:creationId xmlns="" xmlns:a16="http://schemas.microsoft.com/office/drawing/2014/main" id="{D91EB804-AC45-4317-98D1-5886EAE01B1D}"/>
              </a:ext>
            </a:extLst>
          </p:cNvPr>
          <p:cNvSpPr txBox="1"/>
          <p:nvPr/>
        </p:nvSpPr>
        <p:spPr>
          <a:xfrm>
            <a:off x="8718973" y="3483756"/>
            <a:ext cx="3302000" cy="2462213"/>
          </a:xfrm>
          <a:prstGeom prst="rect">
            <a:avLst/>
          </a:prstGeom>
          <a:noFill/>
        </p:spPr>
        <p:txBody>
          <a:bodyPr wrap="square" rtlCol="0">
            <a:spAutoFit/>
          </a:bodyPr>
          <a:lstStyle/>
          <a:p>
            <a:r>
              <a:rPr lang="pl-PL" sz="1400" dirty="0"/>
              <a:t>Jesteś poza miastem i </a:t>
            </a:r>
            <a:r>
              <a:rPr lang="pl-PL" sz="1400" dirty="0" smtClean="0"/>
              <a:t>orientujesz się, że do dzisiaj musisz </a:t>
            </a:r>
            <a:r>
              <a:rPr lang="pl-PL" sz="1400" dirty="0"/>
              <a:t>zapłacić rachunek </a:t>
            </a:r>
            <a:r>
              <a:rPr lang="pl-PL" sz="1400" dirty="0" smtClean="0"/>
              <a:t>telefoniczny.</a:t>
            </a:r>
            <a:endParaRPr lang="pl-PL" sz="1400" dirty="0"/>
          </a:p>
          <a:p>
            <a:r>
              <a:rPr lang="pl-PL" sz="1400" dirty="0"/>
              <a:t>Zwykle płacisz elektronicznie, ale nie pamiętasz swojej nazwy użytkownika i hasła.</a:t>
            </a:r>
          </a:p>
          <a:p>
            <a:r>
              <a:rPr lang="pl-PL" sz="1400" dirty="0"/>
              <a:t>Możesz poprosić swojego </a:t>
            </a:r>
            <a:r>
              <a:rPr lang="pl-PL" sz="1400" dirty="0" smtClean="0"/>
              <a:t>partnera, </a:t>
            </a:r>
            <a:r>
              <a:rPr lang="pl-PL" sz="1400" dirty="0"/>
              <a:t>aby się tym zajął, ponieważ </a:t>
            </a:r>
            <a:r>
              <a:rPr lang="pl-PL" sz="1400" dirty="0" smtClean="0"/>
              <a:t>informacje są </a:t>
            </a:r>
            <a:r>
              <a:rPr lang="pl-PL" sz="1400" dirty="0"/>
              <a:t>w zeszycie.</a:t>
            </a:r>
          </a:p>
          <a:p>
            <a:r>
              <a:rPr lang="pl-PL" sz="1400" dirty="0"/>
              <a:t>Jakie są zalety i wady udostępniania partnerowi informacji finansowych?</a:t>
            </a:r>
            <a:endParaRPr lang="mk-MK" sz="1400" dirty="0"/>
          </a:p>
        </p:txBody>
      </p:sp>
      <p:sp>
        <p:nvSpPr>
          <p:cNvPr id="32" name="TextBox 31">
            <a:extLst>
              <a:ext uri="{FF2B5EF4-FFF2-40B4-BE49-F238E27FC236}">
                <a16:creationId xmlns="" xmlns:a16="http://schemas.microsoft.com/office/drawing/2014/main" id="{880A607C-2146-48BD-A21D-4BAB24F2E527}"/>
              </a:ext>
            </a:extLst>
          </p:cNvPr>
          <p:cNvSpPr txBox="1"/>
          <p:nvPr/>
        </p:nvSpPr>
        <p:spPr>
          <a:xfrm>
            <a:off x="8566662" y="2441582"/>
            <a:ext cx="3606621" cy="420564"/>
          </a:xfrm>
          <a:prstGeom prst="rect">
            <a:avLst/>
          </a:prstGeom>
          <a:noFill/>
        </p:spPr>
        <p:txBody>
          <a:bodyPr wrap="square" rtlCol="0">
            <a:spAutoFit/>
          </a:bodyPr>
          <a:lstStyle/>
          <a:p>
            <a:pPr algn="ctr"/>
            <a:r>
              <a:rPr lang="pl-PL" sz="2133" dirty="0" smtClean="0">
                <a:effectLst>
                  <a:outerShdw blurRad="38100" dist="38100" dir="2700000" algn="tl">
                    <a:srgbClr val="000000">
                      <a:alpha val="43137"/>
                    </a:srgbClr>
                  </a:outerShdw>
                </a:effectLst>
              </a:rPr>
              <a:t>Hasło</a:t>
            </a:r>
            <a:endParaRPr lang="mk-MK" sz="2133" dirty="0">
              <a:effectLst>
                <a:outerShdw blurRad="38100" dist="38100" dir="2700000" algn="tl">
                  <a:srgbClr val="000000">
                    <a:alpha val="43137"/>
                  </a:srgbClr>
                </a:outerShdw>
              </a:effectLst>
            </a:endParaRPr>
          </a:p>
        </p:txBody>
      </p:sp>
      <p:sp>
        <p:nvSpPr>
          <p:cNvPr id="33" name="Rectangle 32">
            <a:extLst>
              <a:ext uri="{FF2B5EF4-FFF2-40B4-BE49-F238E27FC236}">
                <a16:creationId xmlns="" xmlns:a16="http://schemas.microsoft.com/office/drawing/2014/main" id="{4BC87405-EB88-43FB-8613-D0061CDF1153}"/>
              </a:ext>
            </a:extLst>
          </p:cNvPr>
          <p:cNvSpPr/>
          <p:nvPr/>
        </p:nvSpPr>
        <p:spPr>
          <a:xfrm>
            <a:off x="0" y="3352065"/>
            <a:ext cx="3473027" cy="3277335"/>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200"/>
          </a:p>
        </p:txBody>
      </p:sp>
      <p:sp>
        <p:nvSpPr>
          <p:cNvPr id="34" name="Rectangle 33">
            <a:extLst>
              <a:ext uri="{FF2B5EF4-FFF2-40B4-BE49-F238E27FC236}">
                <a16:creationId xmlns="" xmlns:a16="http://schemas.microsoft.com/office/drawing/2014/main" id="{DCC1B207-A630-4FFE-9A3B-EB1C1C966B0F}"/>
              </a:ext>
            </a:extLst>
          </p:cNvPr>
          <p:cNvSpPr/>
          <p:nvPr/>
        </p:nvSpPr>
        <p:spPr>
          <a:xfrm>
            <a:off x="8718973" y="3372243"/>
            <a:ext cx="3473027" cy="3277335"/>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200"/>
          </a:p>
        </p:txBody>
      </p:sp>
      <p:sp>
        <p:nvSpPr>
          <p:cNvPr id="35" name="Rectangle 34">
            <a:extLst>
              <a:ext uri="{FF2B5EF4-FFF2-40B4-BE49-F238E27FC236}">
                <a16:creationId xmlns="" xmlns:a16="http://schemas.microsoft.com/office/drawing/2014/main" id="{3B237C02-5EE5-48AA-B321-9E6DD172533F}"/>
              </a:ext>
            </a:extLst>
          </p:cNvPr>
          <p:cNvSpPr/>
          <p:nvPr/>
        </p:nvSpPr>
        <p:spPr>
          <a:xfrm>
            <a:off x="4359487" y="3372243"/>
            <a:ext cx="3473027" cy="3277335"/>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200"/>
          </a:p>
        </p:txBody>
      </p:sp>
    </p:spTree>
    <p:extLst>
      <p:ext uri="{BB962C8B-B14F-4D97-AF65-F5344CB8AC3E}">
        <p14:creationId xmlns:p14="http://schemas.microsoft.com/office/powerpoint/2010/main" val="311504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p:nvPr/>
        </p:nvSpPr>
        <p:spPr>
          <a:xfrm>
            <a:off x="9932893" y="-1936376"/>
            <a:ext cx="1557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34" name="Google Shape;334;p12"/>
          <p:cNvSpPr txBox="1"/>
          <p:nvPr/>
        </p:nvSpPr>
        <p:spPr>
          <a:xfrm>
            <a:off x="4508500" y="6430538"/>
            <a:ext cx="74550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35" name="Google Shape;335;p12"/>
          <p:cNvSpPr txBox="1"/>
          <p:nvPr/>
        </p:nvSpPr>
        <p:spPr>
          <a:xfrm>
            <a:off x="532061" y="6443238"/>
            <a:ext cx="1418100" cy="323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FFFFFF"/>
                </a:solidFill>
                <a:latin typeface="Arial"/>
                <a:ea typeface="Arial"/>
                <a:cs typeface="Arial"/>
                <a:sym typeface="Arial"/>
              </a:rPr>
              <a:t>smswomen.eu</a:t>
            </a:r>
            <a:endParaRPr sz="1500" b="1" i="0" u="none" strike="noStrike" cap="none">
              <a:solidFill>
                <a:srgbClr val="FFFFFF"/>
              </a:solidFill>
              <a:latin typeface="Arial"/>
              <a:ea typeface="Arial"/>
              <a:cs typeface="Arial"/>
              <a:sym typeface="Arial"/>
            </a:endParaRPr>
          </a:p>
        </p:txBody>
      </p:sp>
      <p:pic>
        <p:nvPicPr>
          <p:cNvPr id="336" name="Google Shape;336;p12" descr="Immagine 14"/>
          <p:cNvPicPr preferRelativeResize="0"/>
          <p:nvPr/>
        </p:nvPicPr>
        <p:blipFill rotWithShape="1">
          <a:blip r:embed="rId3">
            <a:alphaModFix/>
          </a:blip>
          <a:srcRect/>
          <a:stretch/>
        </p:blipFill>
        <p:spPr>
          <a:xfrm>
            <a:off x="9946256" y="1055648"/>
            <a:ext cx="1706166" cy="369608"/>
          </a:xfrm>
          <a:prstGeom prst="rect">
            <a:avLst/>
          </a:prstGeom>
          <a:noFill/>
          <a:ln>
            <a:noFill/>
          </a:ln>
        </p:spPr>
      </p:pic>
      <p:sp>
        <p:nvSpPr>
          <p:cNvPr id="337" name="Google Shape;337;p12"/>
          <p:cNvSpPr txBox="1"/>
          <p:nvPr/>
        </p:nvSpPr>
        <p:spPr>
          <a:xfrm>
            <a:off x="6292630" y="3740281"/>
            <a:ext cx="5772600" cy="400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38" name="Google Shape;338;p12"/>
          <p:cNvCxnSpPr/>
          <p:nvPr/>
        </p:nvCxnSpPr>
        <p:spPr>
          <a:xfrm>
            <a:off x="475357" y="6400257"/>
            <a:ext cx="11241300" cy="0"/>
          </a:xfrm>
          <a:prstGeom prst="straightConnector1">
            <a:avLst/>
          </a:prstGeom>
          <a:noFill/>
          <a:ln w="12700" cap="flat" cmpd="sng">
            <a:solidFill>
              <a:srgbClr val="A81C49"/>
            </a:solidFill>
            <a:prstDash val="solid"/>
            <a:miter lim="8000"/>
            <a:headEnd type="none" w="sm" len="sm"/>
            <a:tailEnd type="none" w="sm" len="sm"/>
          </a:ln>
        </p:spPr>
      </p:cxnSp>
      <p:sp>
        <p:nvSpPr>
          <p:cNvPr id="340" name="Google Shape;340;p12"/>
          <p:cNvSpPr txBox="1"/>
          <p:nvPr/>
        </p:nvSpPr>
        <p:spPr>
          <a:xfrm>
            <a:off x="2368500" y="1222800"/>
            <a:ext cx="7455000" cy="715550"/>
          </a:xfrm>
          <a:prstGeom prst="rect">
            <a:avLst/>
          </a:prstGeom>
          <a:noFill/>
          <a:ln>
            <a:noFill/>
          </a:ln>
        </p:spPr>
        <p:txBody>
          <a:bodyPr spcFirstLastPara="1" wrap="square" lIns="91425" tIns="91425" rIns="91425" bIns="91425" anchor="t" anchorCtr="0">
            <a:spAutoFit/>
          </a:bodyPr>
          <a:lstStyle/>
          <a:p>
            <a:pPr lvl="0" algn="ctr">
              <a:lnSpc>
                <a:spcPct val="115000"/>
              </a:lnSpc>
              <a:buClr>
                <a:srgbClr val="000000"/>
              </a:buClr>
              <a:buSzPts val="3000"/>
            </a:pPr>
            <a:r>
              <a:rPr lang="pl-PL" sz="3000" dirty="0">
                <a:solidFill>
                  <a:schemeClr val="dk1"/>
                </a:solidFill>
                <a:ea typeface="Calibri"/>
                <a:cs typeface="Calibri"/>
                <a:sym typeface="Calibri"/>
              </a:rPr>
              <a:t>Ćwiczenie: Kroki do decyzji finansowych</a:t>
            </a:r>
            <a:endParaRPr sz="3000" b="0" i="0" u="none" strike="noStrike" cap="none" dirty="0">
              <a:solidFill>
                <a:schemeClr val="dk1"/>
              </a:solidFill>
              <a:latin typeface="Calibri"/>
              <a:ea typeface="Calibri"/>
              <a:cs typeface="Calibri"/>
              <a:sym typeface="Calibri"/>
            </a:endParaRPr>
          </a:p>
        </p:txBody>
      </p:sp>
      <p:sp>
        <p:nvSpPr>
          <p:cNvPr id="341" name="Google Shape;341;p12"/>
          <p:cNvSpPr txBox="1"/>
          <p:nvPr/>
        </p:nvSpPr>
        <p:spPr>
          <a:xfrm>
            <a:off x="411125" y="2129300"/>
            <a:ext cx="11241300" cy="3755603"/>
          </a:xfrm>
          <a:prstGeom prst="rect">
            <a:avLst/>
          </a:prstGeom>
          <a:noFill/>
          <a:ln>
            <a:noFill/>
          </a:ln>
        </p:spPr>
        <p:txBody>
          <a:bodyPr spcFirstLastPara="1" wrap="square" lIns="91425" tIns="45700" rIns="91425" bIns="45700" anchor="t" anchorCtr="0">
            <a:spAutoFit/>
          </a:bodyPr>
          <a:lstStyle/>
          <a:p>
            <a:pPr lvl="0" algn="ctr">
              <a:lnSpc>
                <a:spcPct val="115000"/>
              </a:lnSpc>
              <a:buClr>
                <a:srgbClr val="000000"/>
              </a:buClr>
              <a:buSzPts val="2300"/>
            </a:pPr>
            <a:r>
              <a:rPr lang="pl-PL" sz="2300" dirty="0">
                <a:solidFill>
                  <a:schemeClr val="dk1"/>
                </a:solidFill>
                <a:ea typeface="Calibri"/>
                <a:cs typeface="Calibri"/>
                <a:sym typeface="Calibri"/>
              </a:rPr>
              <a:t>Przeczytaj </a:t>
            </a:r>
            <a:r>
              <a:rPr lang="pl-PL" sz="2300" dirty="0" smtClean="0">
                <a:solidFill>
                  <a:schemeClr val="dk1"/>
                </a:solidFill>
                <a:ea typeface="Calibri"/>
                <a:cs typeface="Calibri"/>
                <a:sym typeface="Calibri"/>
              </a:rPr>
              <a:t>wskazówki</a:t>
            </a:r>
            <a:r>
              <a:rPr lang="pl-PL" sz="2300" dirty="0">
                <a:solidFill>
                  <a:schemeClr val="dk1"/>
                </a:solidFill>
                <a:ea typeface="Calibri"/>
                <a:cs typeface="Calibri"/>
                <a:sym typeface="Calibri"/>
              </a:rPr>
              <a:t>, które warto rozważyć, gdy następnym razem będziesz musiał podjąć decyzję finansową. </a:t>
            </a:r>
            <a:r>
              <a:rPr lang="pl-PL" sz="2300" dirty="0" smtClean="0">
                <a:solidFill>
                  <a:schemeClr val="dk1"/>
                </a:solidFill>
                <a:ea typeface="Calibri"/>
                <a:cs typeface="Calibri"/>
                <a:sym typeface="Calibri"/>
              </a:rPr>
              <a:t> Metoda „SAVED”:</a:t>
            </a:r>
            <a:endParaRPr lang="pl-PL" sz="2300" dirty="0">
              <a:solidFill>
                <a:schemeClr val="dk1"/>
              </a:solidFill>
              <a:ea typeface="Calibri"/>
              <a:cs typeface="Calibri"/>
              <a:sym typeface="Calibri"/>
            </a:endParaRPr>
          </a:p>
          <a:p>
            <a:pPr lvl="0">
              <a:lnSpc>
                <a:spcPct val="115000"/>
              </a:lnSpc>
              <a:buClr>
                <a:srgbClr val="000000"/>
              </a:buClr>
              <a:buSzPts val="2300"/>
            </a:pPr>
            <a:r>
              <a:rPr lang="pl-PL" sz="2300" dirty="0">
                <a:solidFill>
                  <a:schemeClr val="dk1"/>
                </a:solidFill>
                <a:ea typeface="Calibri"/>
                <a:cs typeface="Calibri"/>
                <a:sym typeface="Calibri"/>
              </a:rPr>
              <a:t>1. ZATRZYMAJ </a:t>
            </a:r>
            <a:r>
              <a:rPr lang="pl-PL" sz="2300" dirty="0" smtClean="0">
                <a:solidFill>
                  <a:schemeClr val="dk1"/>
                </a:solidFill>
                <a:ea typeface="Calibri"/>
                <a:cs typeface="Calibri"/>
                <a:sym typeface="Calibri"/>
              </a:rPr>
              <a:t>SIĘ i zastanów przed podjęciem decyzji.</a:t>
            </a:r>
            <a:endParaRPr lang="pl-PL" sz="2300" dirty="0">
              <a:solidFill>
                <a:schemeClr val="dk1"/>
              </a:solidFill>
              <a:ea typeface="Calibri"/>
              <a:cs typeface="Calibri"/>
              <a:sym typeface="Calibri"/>
            </a:endParaRPr>
          </a:p>
          <a:p>
            <a:pPr lvl="0">
              <a:lnSpc>
                <a:spcPct val="115000"/>
              </a:lnSpc>
              <a:buClr>
                <a:srgbClr val="000000"/>
              </a:buClr>
              <a:buSzPts val="2300"/>
            </a:pPr>
            <a:r>
              <a:rPr lang="pl-PL" sz="2300" dirty="0">
                <a:solidFill>
                  <a:schemeClr val="dk1"/>
                </a:solidFill>
                <a:ea typeface="Calibri"/>
                <a:cs typeface="Calibri"/>
                <a:sym typeface="Calibri"/>
              </a:rPr>
              <a:t>2. ZADAJ pytania dotyczące kosztów i ryzyka.</a:t>
            </a:r>
          </a:p>
          <a:p>
            <a:pPr lvl="0">
              <a:lnSpc>
                <a:spcPct val="115000"/>
              </a:lnSpc>
              <a:buClr>
                <a:srgbClr val="000000"/>
              </a:buClr>
              <a:buSzPts val="2300"/>
            </a:pPr>
            <a:r>
              <a:rPr lang="pl-PL" sz="2300" dirty="0">
                <a:solidFill>
                  <a:schemeClr val="dk1"/>
                </a:solidFill>
                <a:ea typeface="Calibri"/>
                <a:cs typeface="Calibri"/>
                <a:sym typeface="Calibri"/>
              </a:rPr>
              <a:t>3. WERYFIKUJ i sprawdź, co Ci powiedziano.</a:t>
            </a:r>
          </a:p>
          <a:p>
            <a:pPr lvl="0">
              <a:lnSpc>
                <a:spcPct val="115000"/>
              </a:lnSpc>
              <a:buClr>
                <a:srgbClr val="000000"/>
              </a:buClr>
              <a:buSzPts val="2300"/>
            </a:pPr>
            <a:r>
              <a:rPr lang="pl-PL" sz="2300" dirty="0">
                <a:solidFill>
                  <a:schemeClr val="dk1"/>
                </a:solidFill>
                <a:ea typeface="Calibri"/>
                <a:cs typeface="Calibri"/>
                <a:sym typeface="Calibri"/>
              </a:rPr>
              <a:t>4. OSZACUJ swoje koszty.</a:t>
            </a:r>
          </a:p>
          <a:p>
            <a:pPr lvl="0">
              <a:lnSpc>
                <a:spcPct val="115000"/>
              </a:lnSpc>
              <a:buClr>
                <a:srgbClr val="000000"/>
              </a:buClr>
              <a:buSzPts val="2300"/>
            </a:pPr>
            <a:r>
              <a:rPr lang="pl-PL" sz="2300" dirty="0">
                <a:solidFill>
                  <a:schemeClr val="dk1"/>
                </a:solidFill>
                <a:ea typeface="Calibri"/>
                <a:cs typeface="Calibri"/>
                <a:sym typeface="Calibri"/>
              </a:rPr>
              <a:t>5. ZDECYDUJ, czy koszty i wartość są dla Ciebie opłacalne.</a:t>
            </a:r>
          </a:p>
          <a:p>
            <a:pPr lvl="0">
              <a:lnSpc>
                <a:spcPct val="115000"/>
              </a:lnSpc>
              <a:buClr>
                <a:srgbClr val="000000"/>
              </a:buClr>
              <a:buSzPts val="2300"/>
            </a:pPr>
            <a:endParaRPr lang="pl-PL" sz="2300" dirty="0">
              <a:solidFill>
                <a:schemeClr val="dk1"/>
              </a:solidFill>
              <a:ea typeface="Calibri"/>
              <a:cs typeface="Calibri"/>
              <a:sym typeface="Calibri"/>
            </a:endParaRPr>
          </a:p>
          <a:p>
            <a:pPr lvl="0" algn="ctr">
              <a:lnSpc>
                <a:spcPct val="115000"/>
              </a:lnSpc>
              <a:buClr>
                <a:srgbClr val="000000"/>
              </a:buClr>
              <a:buSzPts val="2300"/>
            </a:pPr>
            <a:r>
              <a:rPr lang="pl-PL" sz="2300" dirty="0">
                <a:solidFill>
                  <a:schemeClr val="dk1"/>
                </a:solidFill>
                <a:ea typeface="Calibri"/>
                <a:cs typeface="Calibri"/>
                <a:sym typeface="Calibri"/>
              </a:rPr>
              <a:t>Wykonaj </a:t>
            </a:r>
            <a:r>
              <a:rPr lang="pl-PL" sz="2300" dirty="0" smtClean="0">
                <a:solidFill>
                  <a:schemeClr val="dk1"/>
                </a:solidFill>
                <a:ea typeface="Calibri"/>
                <a:cs typeface="Calibri"/>
                <a:sym typeface="Calibri"/>
              </a:rPr>
              <a:t>powyższe </a:t>
            </a:r>
            <a:r>
              <a:rPr lang="pl-PL" sz="2300" dirty="0">
                <a:solidFill>
                  <a:schemeClr val="dk1"/>
                </a:solidFill>
                <a:ea typeface="Calibri"/>
                <a:cs typeface="Calibri"/>
                <a:sym typeface="Calibri"/>
              </a:rPr>
              <a:t>kroki, aby uzyskać lepszą kontrolę nad swoimi finansami!</a:t>
            </a:r>
            <a:endParaRPr sz="2400" b="0" i="0" u="none" strike="noStrike" cap="none" dirty="0">
              <a:solidFill>
                <a:schemeClr val="dk1"/>
              </a:solidFill>
              <a:latin typeface="Calibri"/>
              <a:ea typeface="Calibri"/>
              <a:cs typeface="Calibri"/>
              <a:sym typeface="Calibri"/>
            </a:endParaRPr>
          </a:p>
        </p:txBody>
      </p:sp>
      <p:pic>
        <p:nvPicPr>
          <p:cNvPr id="342" name="Google Shape;342;p12"/>
          <p:cNvPicPr preferRelativeResize="0"/>
          <p:nvPr/>
        </p:nvPicPr>
        <p:blipFill rotWithShape="1">
          <a:blip r:embed="rId4">
            <a:alphaModFix/>
          </a:blip>
          <a:srcRect/>
          <a:stretch/>
        </p:blipFill>
        <p:spPr>
          <a:xfrm>
            <a:off x="9440562" y="2928974"/>
            <a:ext cx="2225225" cy="2156253"/>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061" y="984907"/>
            <a:ext cx="1137424" cy="437338"/>
          </a:xfrm>
          <a:prstGeom prst="rect">
            <a:avLst/>
          </a:prstGeom>
        </p:spPr>
      </p:pic>
    </p:spTree>
    <p:extLst>
      <p:ext uri="{BB962C8B-B14F-4D97-AF65-F5344CB8AC3E}">
        <p14:creationId xmlns:p14="http://schemas.microsoft.com/office/powerpoint/2010/main" val="4329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17"/>
          <p:cNvPicPr preferRelativeResize="0"/>
          <p:nvPr/>
        </p:nvPicPr>
        <p:blipFill rotWithShape="1">
          <a:blip r:embed="rId3">
            <a:alphaModFix/>
          </a:blip>
          <a:srcRect/>
          <a:stretch/>
        </p:blipFill>
        <p:spPr>
          <a:xfrm>
            <a:off x="10077849" y="5675137"/>
            <a:ext cx="1706164" cy="369607"/>
          </a:xfrm>
          <a:prstGeom prst="rect">
            <a:avLst/>
          </a:prstGeom>
          <a:noFill/>
          <a:ln>
            <a:noFill/>
          </a:ln>
        </p:spPr>
      </p:pic>
      <p:sp>
        <p:nvSpPr>
          <p:cNvPr id="400" name="Google Shape;400;p17"/>
          <p:cNvSpPr txBox="1">
            <a:spLocks noGrp="1"/>
          </p:cNvSpPr>
          <p:nvPr>
            <p:ph type="sldNum" idx="12"/>
          </p:nvPr>
        </p:nvSpPr>
        <p:spPr>
          <a:xfrm>
            <a:off x="9060889" y="636519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GB" sz="2000">
                <a:solidFill>
                  <a:schemeClr val="lt1"/>
                </a:solidFill>
                <a:latin typeface="Calibri"/>
                <a:ea typeface="Calibri"/>
                <a:cs typeface="Calibri"/>
                <a:sym typeface="Calibri"/>
              </a:rPr>
              <a:t>12</a:t>
            </a:fld>
            <a:endParaRPr sz="2000">
              <a:solidFill>
                <a:schemeClr val="lt1"/>
              </a:solidFill>
              <a:latin typeface="Calibri"/>
              <a:ea typeface="Calibri"/>
              <a:cs typeface="Calibri"/>
              <a:sym typeface="Calibri"/>
            </a:endParaRPr>
          </a:p>
        </p:txBody>
      </p:sp>
      <p:sp>
        <p:nvSpPr>
          <p:cNvPr id="401" name="Google Shape;401;p17"/>
          <p:cNvSpPr/>
          <p:nvPr/>
        </p:nvSpPr>
        <p:spPr>
          <a:xfrm>
            <a:off x="600076" y="5645772"/>
            <a:ext cx="922741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2"/>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GB" sz="1150" b="0" i="0" u="none" strike="noStrike" cap="none">
                <a:solidFill>
                  <a:schemeClr val="dk2"/>
                </a:solidFill>
                <a:latin typeface="Calibri"/>
                <a:ea typeface="Calibri"/>
                <a:cs typeface="Calibri"/>
                <a:sym typeface="Calibri"/>
              </a:rPr>
              <a:t>.</a:t>
            </a:r>
            <a:endParaRPr sz="1150" b="0" i="0" u="none" strike="noStrike" cap="none">
              <a:solidFill>
                <a:schemeClr val="dk2"/>
              </a:solidFill>
              <a:latin typeface="Calibri"/>
              <a:ea typeface="Calibri"/>
              <a:cs typeface="Calibri"/>
              <a:sym typeface="Calibri"/>
            </a:endParaRPr>
          </a:p>
        </p:txBody>
      </p:sp>
      <p:sp>
        <p:nvSpPr>
          <p:cNvPr id="402" name="Google Shape;402;p17"/>
          <p:cNvSpPr/>
          <p:nvPr/>
        </p:nvSpPr>
        <p:spPr>
          <a:xfrm>
            <a:off x="0" y="6237515"/>
            <a:ext cx="12192000" cy="620486"/>
          </a:xfrm>
          <a:prstGeom prst="rect">
            <a:avLst/>
          </a:prstGeom>
          <a:solidFill>
            <a:srgbClr val="A81C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17"/>
          <p:cNvSpPr txBox="1"/>
          <p:nvPr/>
        </p:nvSpPr>
        <p:spPr>
          <a:xfrm>
            <a:off x="3174381" y="4980433"/>
            <a:ext cx="5400600" cy="707846"/>
          </a:xfrm>
          <a:prstGeom prst="rect">
            <a:avLst/>
          </a:prstGeom>
          <a:noFill/>
          <a:ln>
            <a:noFill/>
          </a:ln>
        </p:spPr>
        <p:txBody>
          <a:bodyPr spcFirstLastPara="1" wrap="square" lIns="91425" tIns="45700" rIns="91425" bIns="45700" anchor="t" anchorCtr="0">
            <a:spAutoFit/>
          </a:bodyPr>
          <a:lstStyle/>
          <a:p>
            <a:pPr lvl="0" algn="ctr">
              <a:buSzPts val="2000"/>
            </a:pPr>
            <a:r>
              <a:rPr lang="en-GB" sz="2000" b="1" dirty="0">
                <a:solidFill>
                  <a:schemeClr val="dk2"/>
                </a:solidFill>
                <a:latin typeface="Calibri"/>
                <a:ea typeface="Calibri"/>
                <a:cs typeface="Calibri"/>
                <a:sym typeface="Calibri"/>
              </a:rPr>
              <a:t>https://www.facebook.com/nationalcouncilforgenderequality/</a:t>
            </a:r>
            <a:endParaRPr sz="2000" b="1" i="0" u="none" strike="noStrike" cap="none" dirty="0">
              <a:solidFill>
                <a:schemeClr val="dk2"/>
              </a:solidFill>
              <a:latin typeface="Calibri"/>
              <a:ea typeface="Calibri"/>
              <a:cs typeface="Calibri"/>
              <a:sym typeface="Calibri"/>
            </a:endParaRPr>
          </a:p>
        </p:txBody>
      </p:sp>
      <p:sp>
        <p:nvSpPr>
          <p:cNvPr id="406" name="Google Shape;406;p17"/>
          <p:cNvSpPr txBox="1"/>
          <p:nvPr/>
        </p:nvSpPr>
        <p:spPr>
          <a:xfrm>
            <a:off x="3174381" y="782864"/>
            <a:ext cx="5486400" cy="206207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pl-PL" sz="2600" b="1" dirty="0" smtClean="0">
                <a:solidFill>
                  <a:schemeClr val="dk1"/>
                </a:solidFill>
                <a:latin typeface="Calibri"/>
                <a:ea typeface="Calibri"/>
                <a:cs typeface="Calibri"/>
                <a:sym typeface="Calibri"/>
              </a:rPr>
              <a:t>Dziękujemy za uwagę</a:t>
            </a:r>
            <a:r>
              <a:rPr lang="en-GB" sz="2600" b="1" i="0" u="none" strike="noStrike" cap="none" dirty="0" smtClean="0">
                <a:solidFill>
                  <a:schemeClr val="dk1"/>
                </a:solidFill>
                <a:latin typeface="Calibri"/>
                <a:ea typeface="Calibri"/>
                <a:cs typeface="Calibri"/>
                <a:sym typeface="Calibri"/>
              </a:rPr>
              <a:t>!</a:t>
            </a:r>
            <a:endParaRPr sz="2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10" name="Picture Placeholder 7" descr="People walking up a flight of stairs&#10;&#10;Description automatically generated with low confidence">
            <a:extLst>
              <a:ext uri="{FF2B5EF4-FFF2-40B4-BE49-F238E27FC236}">
                <a16:creationId xmlns="" xmlns:a16="http://schemas.microsoft.com/office/drawing/2014/main" id="{BEFFD752-F49D-4354-AD32-F590874B6F97}"/>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rcRect t="27501" b="6244"/>
          <a:stretch/>
        </p:blipFill>
        <p:spPr>
          <a:xfrm>
            <a:off x="3207835" y="2429533"/>
            <a:ext cx="5452946" cy="2167546"/>
          </a:xfrm>
          <a:prstGeom prst="rect">
            <a:avLst/>
          </a:prstGeom>
          <a:noFill/>
          <a:ln>
            <a:noFill/>
          </a:ln>
        </p:spPr>
      </p:pic>
    </p:spTree>
    <p:extLst>
      <p:ext uri="{BB962C8B-B14F-4D97-AF65-F5344CB8AC3E}">
        <p14:creationId xmlns:p14="http://schemas.microsoft.com/office/powerpoint/2010/main" val="347150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txBox="1"/>
          <p:nvPr/>
        </p:nvSpPr>
        <p:spPr>
          <a:xfrm>
            <a:off x="9932893" y="-1936376"/>
            <a:ext cx="1557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0" name="Google Shape;250;p6"/>
          <p:cNvSpPr txBox="1"/>
          <p:nvPr/>
        </p:nvSpPr>
        <p:spPr>
          <a:xfrm>
            <a:off x="4508500" y="6430538"/>
            <a:ext cx="74550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251" name="Google Shape;251;p6"/>
          <p:cNvSpPr txBox="1"/>
          <p:nvPr/>
        </p:nvSpPr>
        <p:spPr>
          <a:xfrm>
            <a:off x="532061" y="6443238"/>
            <a:ext cx="1418100" cy="323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FFFFFF"/>
                </a:solidFill>
                <a:latin typeface="Arial"/>
                <a:ea typeface="Arial"/>
                <a:cs typeface="Arial"/>
                <a:sym typeface="Arial"/>
              </a:rPr>
              <a:t>smswomen.eu</a:t>
            </a:r>
            <a:endParaRPr sz="1500" b="1" i="0" u="none" strike="noStrike" cap="none">
              <a:solidFill>
                <a:srgbClr val="FFFFFF"/>
              </a:solidFill>
              <a:latin typeface="Arial"/>
              <a:ea typeface="Arial"/>
              <a:cs typeface="Arial"/>
              <a:sym typeface="Arial"/>
            </a:endParaRPr>
          </a:p>
        </p:txBody>
      </p:sp>
      <p:pic>
        <p:nvPicPr>
          <p:cNvPr id="252" name="Google Shape;252;p6" descr="Immagine 14"/>
          <p:cNvPicPr preferRelativeResize="0"/>
          <p:nvPr/>
        </p:nvPicPr>
        <p:blipFill rotWithShape="1">
          <a:blip r:embed="rId3">
            <a:alphaModFix/>
          </a:blip>
          <a:srcRect/>
          <a:stretch/>
        </p:blipFill>
        <p:spPr>
          <a:xfrm>
            <a:off x="9946256" y="1055648"/>
            <a:ext cx="1706166" cy="369608"/>
          </a:xfrm>
          <a:prstGeom prst="rect">
            <a:avLst/>
          </a:prstGeom>
          <a:noFill/>
          <a:ln>
            <a:noFill/>
          </a:ln>
        </p:spPr>
      </p:pic>
      <p:sp>
        <p:nvSpPr>
          <p:cNvPr id="253" name="Google Shape;253;p6"/>
          <p:cNvSpPr txBox="1"/>
          <p:nvPr/>
        </p:nvSpPr>
        <p:spPr>
          <a:xfrm>
            <a:off x="6292630" y="3740281"/>
            <a:ext cx="5772600" cy="400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54" name="Google Shape;254;p6"/>
          <p:cNvCxnSpPr/>
          <p:nvPr/>
        </p:nvCxnSpPr>
        <p:spPr>
          <a:xfrm>
            <a:off x="475332" y="5215982"/>
            <a:ext cx="11241300" cy="0"/>
          </a:xfrm>
          <a:prstGeom prst="straightConnector1">
            <a:avLst/>
          </a:prstGeom>
          <a:noFill/>
          <a:ln w="12700" cap="flat" cmpd="sng">
            <a:solidFill>
              <a:srgbClr val="A81C49"/>
            </a:solidFill>
            <a:prstDash val="solid"/>
            <a:miter lim="8000"/>
            <a:headEnd type="none" w="sm" len="sm"/>
            <a:tailEnd type="none" w="sm" len="sm"/>
          </a:ln>
        </p:spPr>
      </p:cxnSp>
      <p:sp>
        <p:nvSpPr>
          <p:cNvPr id="256" name="Google Shape;256;p6"/>
          <p:cNvSpPr txBox="1"/>
          <p:nvPr/>
        </p:nvSpPr>
        <p:spPr>
          <a:xfrm>
            <a:off x="699900" y="2060575"/>
            <a:ext cx="7556700" cy="264068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pl-PL" sz="2400" dirty="0" smtClean="0">
                <a:solidFill>
                  <a:schemeClr val="dk1"/>
                </a:solidFill>
                <a:latin typeface="Calibri"/>
                <a:ea typeface="Calibri"/>
                <a:cs typeface="Calibri"/>
                <a:sym typeface="Calibri"/>
              </a:rPr>
              <a:t>Podzielcie się w pary</a:t>
            </a:r>
            <a:r>
              <a:rPr lang="en-GB" sz="2400" b="0" i="0" u="none" strike="noStrike" cap="none" dirty="0" smtClean="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lvl="0">
              <a:lnSpc>
                <a:spcPct val="115000"/>
              </a:lnSpc>
              <a:buClr>
                <a:srgbClr val="000000"/>
              </a:buClr>
              <a:buSzPts val="2400"/>
            </a:pPr>
            <a:r>
              <a:rPr lang="pl-PL" sz="2400" dirty="0" smtClean="0">
                <a:solidFill>
                  <a:schemeClr val="dk1"/>
                </a:solidFill>
                <a:ea typeface="Calibri"/>
                <a:cs typeface="Calibri"/>
                <a:sym typeface="Calibri"/>
              </a:rPr>
              <a:t>W grupach porozmawiajcie o </a:t>
            </a:r>
            <a:r>
              <a:rPr lang="pl-PL" sz="2400" dirty="0">
                <a:solidFill>
                  <a:schemeClr val="dk1"/>
                </a:solidFill>
                <a:ea typeface="Calibri"/>
                <a:cs typeface="Calibri"/>
                <a:sym typeface="Calibri"/>
              </a:rPr>
              <a:t>własnych celach finansowych, zainteresowaniach i cechach osobowości…</a:t>
            </a:r>
          </a:p>
          <a:p>
            <a:pPr lvl="0">
              <a:lnSpc>
                <a:spcPct val="115000"/>
              </a:lnSpc>
              <a:buClr>
                <a:srgbClr val="000000"/>
              </a:buClr>
              <a:buSzPts val="2400"/>
            </a:pPr>
            <a:endParaRPr lang="pl-PL" sz="2400" dirty="0">
              <a:solidFill>
                <a:schemeClr val="dk1"/>
              </a:solidFill>
              <a:ea typeface="Calibri"/>
              <a:cs typeface="Calibri"/>
              <a:sym typeface="Calibri"/>
            </a:endParaRPr>
          </a:p>
          <a:p>
            <a:pPr lvl="0">
              <a:lnSpc>
                <a:spcPct val="115000"/>
              </a:lnSpc>
              <a:buClr>
                <a:srgbClr val="000000"/>
              </a:buClr>
              <a:buSzPts val="2400"/>
            </a:pPr>
            <a:r>
              <a:rPr lang="pl-PL" sz="2400" dirty="0" smtClean="0">
                <a:solidFill>
                  <a:schemeClr val="dk1"/>
                </a:solidFill>
                <a:ea typeface="Calibri"/>
                <a:cs typeface="Calibri"/>
                <a:sym typeface="Calibri"/>
              </a:rPr>
              <a:t>Sprawdźcie, </a:t>
            </a:r>
            <a:r>
              <a:rPr lang="pl-PL" sz="2400" dirty="0">
                <a:solidFill>
                  <a:schemeClr val="dk1"/>
                </a:solidFill>
                <a:ea typeface="Calibri"/>
                <a:cs typeface="Calibri"/>
                <a:sym typeface="Calibri"/>
              </a:rPr>
              <a:t>czy </a:t>
            </a:r>
            <a:r>
              <a:rPr lang="pl-PL" sz="2400" dirty="0" smtClean="0">
                <a:solidFill>
                  <a:schemeClr val="dk1"/>
                </a:solidFill>
                <a:ea typeface="Calibri"/>
                <a:cs typeface="Calibri"/>
                <a:sym typeface="Calibri"/>
              </a:rPr>
              <a:t>potraficie znaleźć </a:t>
            </a:r>
            <a:r>
              <a:rPr lang="pl-PL" sz="2400" dirty="0">
                <a:solidFill>
                  <a:schemeClr val="dk1"/>
                </a:solidFill>
                <a:ea typeface="Calibri"/>
                <a:cs typeface="Calibri"/>
                <a:sym typeface="Calibri"/>
              </a:rPr>
              <a:t>10 wspólnych </a:t>
            </a:r>
            <a:r>
              <a:rPr lang="pl-PL" sz="2400" dirty="0" smtClean="0">
                <a:solidFill>
                  <a:schemeClr val="dk1"/>
                </a:solidFill>
                <a:ea typeface="Calibri"/>
                <a:cs typeface="Calibri"/>
                <a:sym typeface="Calibri"/>
              </a:rPr>
              <a:t>cech!</a:t>
            </a:r>
            <a:endParaRPr sz="2500" b="0" i="0" u="none" strike="noStrike" cap="none" dirty="0">
              <a:solidFill>
                <a:schemeClr val="dk1"/>
              </a:solidFill>
              <a:latin typeface="Calibri"/>
              <a:ea typeface="Calibri"/>
              <a:cs typeface="Calibri"/>
              <a:sym typeface="Calibri"/>
            </a:endParaRPr>
          </a:p>
        </p:txBody>
      </p:sp>
      <p:sp>
        <p:nvSpPr>
          <p:cNvPr id="257" name="Google Shape;257;p6"/>
          <p:cNvSpPr txBox="1"/>
          <p:nvPr/>
        </p:nvSpPr>
        <p:spPr>
          <a:xfrm>
            <a:off x="1083000" y="1316538"/>
            <a:ext cx="10026000" cy="6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pl-PL" sz="3000" b="1" dirty="0" smtClean="0">
                <a:solidFill>
                  <a:schemeClr val="dk1"/>
                </a:solidFill>
                <a:latin typeface="Calibri"/>
                <a:ea typeface="Calibri"/>
                <a:cs typeface="Calibri"/>
                <a:sym typeface="Calibri"/>
              </a:rPr>
              <a:t>LODOŁAMACZ</a:t>
            </a:r>
            <a:endParaRPr sz="2600" b="0" i="0" u="none" strike="noStrike" cap="none" dirty="0">
              <a:solidFill>
                <a:schemeClr val="dk1"/>
              </a:solidFill>
              <a:latin typeface="Calibri"/>
              <a:ea typeface="Calibri"/>
              <a:cs typeface="Calibri"/>
              <a:sym typeface="Calibri"/>
            </a:endParaRPr>
          </a:p>
        </p:txBody>
      </p:sp>
      <p:sp>
        <p:nvSpPr>
          <p:cNvPr id="258" name="Google Shape;258;p6"/>
          <p:cNvSpPr/>
          <p:nvPr/>
        </p:nvSpPr>
        <p:spPr>
          <a:xfrm>
            <a:off x="8256600" y="1612113"/>
            <a:ext cx="1418100" cy="6858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10 </a:t>
            </a:r>
            <a:r>
              <a:rPr lang="en-GB" sz="1400" b="0" i="0" u="none" strike="noStrike" cap="none" dirty="0" smtClean="0">
                <a:solidFill>
                  <a:srgbClr val="000000"/>
                </a:solidFill>
                <a:latin typeface="Arial"/>
                <a:ea typeface="Arial"/>
                <a:cs typeface="Arial"/>
                <a:sym typeface="Arial"/>
              </a:rPr>
              <a:t>min</a:t>
            </a:r>
            <a:r>
              <a:rPr lang="pl-PL" sz="1400" dirty="0" err="1" smtClean="0">
                <a:solidFill>
                  <a:srgbClr val="000000"/>
                </a:solidFill>
                <a:latin typeface="Arial"/>
                <a:ea typeface="Arial"/>
                <a:cs typeface="Arial"/>
                <a:sym typeface="Arial"/>
              </a:rPr>
              <a:t>ut</a:t>
            </a:r>
            <a:r>
              <a:rPr lang="en-GB" sz="1400" b="0" i="0" u="none" strike="noStrike" cap="none" dirty="0" smtClean="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259" name="Google Shape;259;p6"/>
          <p:cNvPicPr preferRelativeResize="0"/>
          <p:nvPr/>
        </p:nvPicPr>
        <p:blipFill rotWithShape="1">
          <a:blip r:embed="rId4">
            <a:alphaModFix/>
          </a:blip>
          <a:srcRect/>
          <a:stretch/>
        </p:blipFill>
        <p:spPr>
          <a:xfrm>
            <a:off x="8450225" y="2884046"/>
            <a:ext cx="3513276" cy="2331937"/>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83" y="964598"/>
            <a:ext cx="1170878" cy="450201"/>
          </a:xfrm>
          <a:prstGeom prst="rect">
            <a:avLst/>
          </a:prstGeom>
        </p:spPr>
      </p:pic>
    </p:spTree>
    <p:extLst>
      <p:ext uri="{BB962C8B-B14F-4D97-AF65-F5344CB8AC3E}">
        <p14:creationId xmlns:p14="http://schemas.microsoft.com/office/powerpoint/2010/main" val="133594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938607C-0C86-4E69-9CA7-507B7050BF79}"/>
              </a:ext>
            </a:extLst>
          </p:cNvPr>
          <p:cNvSpPr/>
          <p:nvPr/>
        </p:nvSpPr>
        <p:spPr>
          <a:xfrm>
            <a:off x="1376313" y="1868864"/>
            <a:ext cx="3120272" cy="31202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2" name="Rectangle 21">
            <a:extLst>
              <a:ext uri="{FF2B5EF4-FFF2-40B4-BE49-F238E27FC236}">
                <a16:creationId xmlns="" xmlns:a16="http://schemas.microsoft.com/office/drawing/2014/main" id="{5DC3A9BA-5F4D-4594-8725-FDFB3AB3C48A}"/>
              </a:ext>
            </a:extLst>
          </p:cNvPr>
          <p:cNvSpPr/>
          <p:nvPr/>
        </p:nvSpPr>
        <p:spPr>
          <a:xfrm>
            <a:off x="6471710" y="0"/>
            <a:ext cx="5720290"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3" name="Rectangle 22">
            <a:extLst>
              <a:ext uri="{FF2B5EF4-FFF2-40B4-BE49-F238E27FC236}">
                <a16:creationId xmlns="" xmlns:a16="http://schemas.microsoft.com/office/drawing/2014/main" id="{493DF755-ACFF-40CD-B121-A0FF75634169}"/>
              </a:ext>
            </a:extLst>
          </p:cNvPr>
          <p:cNvSpPr/>
          <p:nvPr/>
        </p:nvSpPr>
        <p:spPr>
          <a:xfrm>
            <a:off x="155643" y="622955"/>
            <a:ext cx="7276283" cy="7203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4" name="Rectangle 3">
            <a:extLst>
              <a:ext uri="{FF2B5EF4-FFF2-40B4-BE49-F238E27FC236}">
                <a16:creationId xmlns="" xmlns:a16="http://schemas.microsoft.com/office/drawing/2014/main" id="{0034EA70-E842-4BC4-9FBA-C79279C27CBD}"/>
              </a:ext>
            </a:extLst>
          </p:cNvPr>
          <p:cNvSpPr/>
          <p:nvPr/>
        </p:nvSpPr>
        <p:spPr>
          <a:xfrm>
            <a:off x="4213780" y="3497717"/>
            <a:ext cx="1047947" cy="9513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3" name="TextBox 2">
            <a:extLst>
              <a:ext uri="{FF2B5EF4-FFF2-40B4-BE49-F238E27FC236}">
                <a16:creationId xmlns="" xmlns:a16="http://schemas.microsoft.com/office/drawing/2014/main" id="{50C95580-8066-4D55-9E39-677B53950808}"/>
              </a:ext>
            </a:extLst>
          </p:cNvPr>
          <p:cNvSpPr txBox="1"/>
          <p:nvPr/>
        </p:nvSpPr>
        <p:spPr>
          <a:xfrm>
            <a:off x="1376313" y="2773051"/>
            <a:ext cx="4034672" cy="2400657"/>
          </a:xfrm>
          <a:prstGeom prst="rect">
            <a:avLst/>
          </a:prstGeom>
          <a:noFill/>
        </p:spPr>
        <p:txBody>
          <a:bodyPr wrap="square" rtlCol="0">
            <a:spAutoFit/>
          </a:bodyPr>
          <a:lstStyle/>
          <a:p>
            <a:r>
              <a:rPr lang="pl-PL" sz="4800" b="1" dirty="0" smtClean="0">
                <a:latin typeface="Arial" panose="020B0604020202020204" pitchFamily="34" charset="0"/>
                <a:cs typeface="Arial" panose="020B0604020202020204" pitchFamily="34" charset="0"/>
              </a:rPr>
              <a:t>PIENIĄDZE I CELE</a:t>
            </a:r>
            <a:r>
              <a:rPr lang="mk-MK" sz="4800" b="1" dirty="0">
                <a:solidFill>
                  <a:srgbClr val="E1E1E1"/>
                </a:solidFill>
                <a:latin typeface="Arial" panose="020B0604020202020204" pitchFamily="34" charset="0"/>
                <a:cs typeface="Arial" panose="020B0604020202020204" pitchFamily="34" charset="0"/>
              </a:rPr>
              <a:t>	</a:t>
            </a:r>
          </a:p>
          <a:p>
            <a:endParaRPr lang="mk-MK" sz="5400" dirty="0"/>
          </a:p>
        </p:txBody>
      </p:sp>
      <p:cxnSp>
        <p:nvCxnSpPr>
          <p:cNvPr id="5" name="Straight Connector 4">
            <a:extLst>
              <a:ext uri="{FF2B5EF4-FFF2-40B4-BE49-F238E27FC236}">
                <a16:creationId xmlns="" xmlns:a16="http://schemas.microsoft.com/office/drawing/2014/main" id="{FA1A54F0-433A-4E2A-B0EC-2E1AA675508A}"/>
              </a:ext>
            </a:extLst>
          </p:cNvPr>
          <p:cNvCxnSpPr/>
          <p:nvPr/>
        </p:nvCxnSpPr>
        <p:spPr>
          <a:xfrm>
            <a:off x="6463646" y="0"/>
            <a:ext cx="0" cy="6858000"/>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37638095-BFBB-4B07-81DF-B5D85B6B7CFE}"/>
              </a:ext>
            </a:extLst>
          </p:cNvPr>
          <p:cNvSpPr/>
          <p:nvPr/>
        </p:nvSpPr>
        <p:spPr>
          <a:xfrm>
            <a:off x="1451728" y="5173708"/>
            <a:ext cx="377070" cy="3409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9" name="Rectangle 8">
            <a:extLst>
              <a:ext uri="{FF2B5EF4-FFF2-40B4-BE49-F238E27FC236}">
                <a16:creationId xmlns="" xmlns:a16="http://schemas.microsoft.com/office/drawing/2014/main" id="{B4F39CA0-8CDA-41AB-9EA8-F29C24FD2309}"/>
              </a:ext>
            </a:extLst>
          </p:cNvPr>
          <p:cNvSpPr/>
          <p:nvPr/>
        </p:nvSpPr>
        <p:spPr>
          <a:xfrm>
            <a:off x="6389803" y="2254577"/>
            <a:ext cx="160252" cy="1508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10" name="Rectangle 9">
            <a:extLst>
              <a:ext uri="{FF2B5EF4-FFF2-40B4-BE49-F238E27FC236}">
                <a16:creationId xmlns="" xmlns:a16="http://schemas.microsoft.com/office/drawing/2014/main" id="{328C7B50-7E86-44E0-88AA-3C85D5192DAA}"/>
              </a:ext>
            </a:extLst>
          </p:cNvPr>
          <p:cNvSpPr/>
          <p:nvPr/>
        </p:nvSpPr>
        <p:spPr>
          <a:xfrm>
            <a:off x="6396086" y="3208255"/>
            <a:ext cx="160252" cy="1508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11" name="Rectangle 10">
            <a:extLst>
              <a:ext uri="{FF2B5EF4-FFF2-40B4-BE49-F238E27FC236}">
                <a16:creationId xmlns="" xmlns:a16="http://schemas.microsoft.com/office/drawing/2014/main" id="{F61E296F-FF5F-48EB-BBCA-733D2833FF9F}"/>
              </a:ext>
            </a:extLst>
          </p:cNvPr>
          <p:cNvSpPr/>
          <p:nvPr/>
        </p:nvSpPr>
        <p:spPr>
          <a:xfrm>
            <a:off x="6402369" y="4037028"/>
            <a:ext cx="160252" cy="1508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12" name="Rectangle 11">
            <a:extLst>
              <a:ext uri="{FF2B5EF4-FFF2-40B4-BE49-F238E27FC236}">
                <a16:creationId xmlns="" xmlns:a16="http://schemas.microsoft.com/office/drawing/2014/main" id="{AE78EF8A-540B-4030-9F0B-CF75ACC89B6B}"/>
              </a:ext>
            </a:extLst>
          </p:cNvPr>
          <p:cNvSpPr/>
          <p:nvPr/>
        </p:nvSpPr>
        <p:spPr>
          <a:xfrm>
            <a:off x="6408652" y="4865801"/>
            <a:ext cx="160252" cy="1508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2" name="TextBox 1">
            <a:extLst>
              <a:ext uri="{FF2B5EF4-FFF2-40B4-BE49-F238E27FC236}">
                <a16:creationId xmlns="" xmlns:a16="http://schemas.microsoft.com/office/drawing/2014/main" id="{FA73C9F0-84FA-4605-9637-135CC9D74ED8}"/>
              </a:ext>
            </a:extLst>
          </p:cNvPr>
          <p:cNvSpPr txBox="1"/>
          <p:nvPr/>
        </p:nvSpPr>
        <p:spPr>
          <a:xfrm>
            <a:off x="1138136" y="681041"/>
            <a:ext cx="6943879" cy="584775"/>
          </a:xfrm>
          <a:prstGeom prst="rect">
            <a:avLst/>
          </a:prstGeom>
          <a:noFill/>
        </p:spPr>
        <p:txBody>
          <a:bodyPr wrap="square" rtlCol="0">
            <a:spAutoFit/>
          </a:bodyPr>
          <a:lstStyle/>
          <a:p>
            <a:r>
              <a:rPr lang="pl-PL" sz="3200" dirty="0" smtClean="0">
                <a:solidFill>
                  <a:schemeClr val="bg1"/>
                </a:solidFill>
              </a:rPr>
              <a:t>MIEJ WIELKIE MARZENIA</a:t>
            </a:r>
            <a:endParaRPr lang="mk-MK" sz="3200" dirty="0">
              <a:solidFill>
                <a:schemeClr val="bg1"/>
              </a:solidFill>
            </a:endParaRPr>
          </a:p>
        </p:txBody>
      </p:sp>
      <p:pic>
        <p:nvPicPr>
          <p:cNvPr id="21" name="Picture 20" descr="Text, whiteboard&#10;&#10;Description automatically generated">
            <a:extLst>
              <a:ext uri="{FF2B5EF4-FFF2-40B4-BE49-F238E27FC236}">
                <a16:creationId xmlns="" xmlns:a16="http://schemas.microsoft.com/office/drawing/2014/main" id="{D24234A1-8519-4391-A677-A46F7FE46BE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r="803" b="15574"/>
          <a:stretch/>
        </p:blipFill>
        <p:spPr>
          <a:xfrm>
            <a:off x="6611331" y="1808071"/>
            <a:ext cx="5290877" cy="3680949"/>
          </a:xfrm>
          <a:prstGeom prst="rect">
            <a:avLst/>
          </a:prstGeom>
        </p:spPr>
      </p:pic>
      <p:sp>
        <p:nvSpPr>
          <p:cNvPr id="24" name="Rectangle 23">
            <a:extLst>
              <a:ext uri="{FF2B5EF4-FFF2-40B4-BE49-F238E27FC236}">
                <a16:creationId xmlns="" xmlns:a16="http://schemas.microsoft.com/office/drawing/2014/main" id="{0C34CFC3-8C71-4BA6-BFF4-8C4CDE19B02D}"/>
              </a:ext>
            </a:extLst>
          </p:cNvPr>
          <p:cNvSpPr/>
          <p:nvPr/>
        </p:nvSpPr>
        <p:spPr>
          <a:xfrm>
            <a:off x="4101830" y="5851652"/>
            <a:ext cx="7276283" cy="7203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25" name="TextBox 24">
            <a:extLst>
              <a:ext uri="{FF2B5EF4-FFF2-40B4-BE49-F238E27FC236}">
                <a16:creationId xmlns="" xmlns:a16="http://schemas.microsoft.com/office/drawing/2014/main" id="{4A6E14FB-73B3-44E7-9AE0-CDDCADF1BBBA}"/>
              </a:ext>
            </a:extLst>
          </p:cNvPr>
          <p:cNvSpPr txBox="1"/>
          <p:nvPr/>
        </p:nvSpPr>
        <p:spPr>
          <a:xfrm>
            <a:off x="4841177" y="5905138"/>
            <a:ext cx="6943879" cy="584775"/>
          </a:xfrm>
          <a:prstGeom prst="rect">
            <a:avLst/>
          </a:prstGeom>
          <a:noFill/>
        </p:spPr>
        <p:txBody>
          <a:bodyPr wrap="square" rtlCol="0">
            <a:spAutoFit/>
          </a:bodyPr>
          <a:lstStyle/>
          <a:p>
            <a:r>
              <a:rPr lang="pl-PL" sz="3200" dirty="0" smtClean="0">
                <a:solidFill>
                  <a:schemeClr val="bg1"/>
                </a:solidFill>
              </a:rPr>
              <a:t>USTALAJ CELE</a:t>
            </a:r>
            <a:endParaRPr lang="mk-MK" sz="3200" dirty="0">
              <a:solidFill>
                <a:schemeClr val="bg1"/>
              </a:solidFill>
            </a:endParaRPr>
          </a:p>
        </p:txBody>
      </p:sp>
    </p:spTree>
    <p:extLst>
      <p:ext uri="{BB962C8B-B14F-4D97-AF65-F5344CB8AC3E}">
        <p14:creationId xmlns:p14="http://schemas.microsoft.com/office/powerpoint/2010/main" val="280076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icture containing outdoor, slope, turn&#10;&#10;Description automatically generated">
            <a:extLst>
              <a:ext uri="{FF2B5EF4-FFF2-40B4-BE49-F238E27FC236}">
                <a16:creationId xmlns="" xmlns:a16="http://schemas.microsoft.com/office/drawing/2014/main" id="{98A5FD1B-3F89-4BCD-9680-212F4163A91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947" r="18947"/>
          <a:stretch>
            <a:fillRect/>
          </a:stretch>
        </p:blipFill>
        <p:spPr/>
      </p:pic>
      <p:pic>
        <p:nvPicPr>
          <p:cNvPr id="20" name="Picture Placeholder 19" descr="A picture containing text, umbrella, accessory&#10;&#10;Description automatically generated">
            <a:extLst>
              <a:ext uri="{FF2B5EF4-FFF2-40B4-BE49-F238E27FC236}">
                <a16:creationId xmlns="" xmlns:a16="http://schemas.microsoft.com/office/drawing/2014/main" id="{00E2E26B-23A2-4965-AC63-22C610347D19}"/>
              </a:ext>
            </a:extLst>
          </p:cNvPr>
          <p:cNvPicPr>
            <a:picLocks noGrp="1" noChangeAspect="1"/>
          </p:cNvPicPr>
          <p:nvPr>
            <p:ph type="pic" sz="quarter" idx="11"/>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500" r="12500"/>
          <a:stretch>
            <a:fillRect/>
          </a:stretch>
        </p:blipFill>
        <p:spPr/>
      </p:pic>
      <p:pic>
        <p:nvPicPr>
          <p:cNvPr id="14" name="Picture Placeholder 13" descr="Icon&#10;&#10;Description automatically generated">
            <a:extLst>
              <a:ext uri="{FF2B5EF4-FFF2-40B4-BE49-F238E27FC236}">
                <a16:creationId xmlns="" xmlns:a16="http://schemas.microsoft.com/office/drawing/2014/main" id="{BA84895C-7D1B-42F6-A8C8-C338540BFD4E}"/>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3704" b="3704"/>
          <a:stretch>
            <a:fillRect/>
          </a:stretch>
        </p:blipFill>
        <p:spPr/>
      </p:pic>
      <p:pic>
        <p:nvPicPr>
          <p:cNvPr id="16" name="Picture Placeholder 15" descr="A group of palm trees on a beach&#10;&#10;Description automatically generated with medium confidence">
            <a:extLst>
              <a:ext uri="{FF2B5EF4-FFF2-40B4-BE49-F238E27FC236}">
                <a16:creationId xmlns="" xmlns:a16="http://schemas.microsoft.com/office/drawing/2014/main" id="{3635AD6A-392F-4D35-95A7-669454F6C79C}"/>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3677" t="20198" r="2205" b="17173"/>
          <a:stretch/>
        </p:blipFill>
        <p:spPr>
          <a:xfrm>
            <a:off x="8837493" y="1758947"/>
            <a:ext cx="2036762" cy="2036763"/>
          </a:xfrm>
        </p:spPr>
      </p:pic>
      <p:sp>
        <p:nvSpPr>
          <p:cNvPr id="7" name="TextBox 6">
            <a:extLst>
              <a:ext uri="{FF2B5EF4-FFF2-40B4-BE49-F238E27FC236}">
                <a16:creationId xmlns="" xmlns:a16="http://schemas.microsoft.com/office/drawing/2014/main" id="{AEC5D91A-02CC-4E0F-A560-60F65D3908E5}"/>
              </a:ext>
            </a:extLst>
          </p:cNvPr>
          <p:cNvSpPr txBox="1"/>
          <p:nvPr/>
        </p:nvSpPr>
        <p:spPr>
          <a:xfrm>
            <a:off x="4163438" y="359934"/>
            <a:ext cx="3705482" cy="830997"/>
          </a:xfrm>
          <a:prstGeom prst="rect">
            <a:avLst/>
          </a:prstGeom>
          <a:noFill/>
        </p:spPr>
        <p:txBody>
          <a:bodyPr wrap="square" rtlCol="0">
            <a:spAutoFit/>
          </a:bodyPr>
          <a:lstStyle/>
          <a:p>
            <a:pPr algn="ctr"/>
            <a:r>
              <a:rPr lang="pl-PL" sz="2400" b="1" dirty="0" smtClean="0">
                <a:latin typeface="+mj-lt"/>
              </a:rPr>
              <a:t>JAKIE CELE CHCESZ OSIĄGNĄĆ?</a:t>
            </a:r>
            <a:endParaRPr lang="mk-MK" sz="2400" b="1" dirty="0">
              <a:latin typeface="+mj-lt"/>
            </a:endParaRPr>
          </a:p>
        </p:txBody>
      </p:sp>
      <p:cxnSp>
        <p:nvCxnSpPr>
          <p:cNvPr id="8" name="Straight Connector 7">
            <a:extLst>
              <a:ext uri="{FF2B5EF4-FFF2-40B4-BE49-F238E27FC236}">
                <a16:creationId xmlns="" xmlns:a16="http://schemas.microsoft.com/office/drawing/2014/main" id="{58A93D60-E842-46A5-A32C-206D9210F24F}"/>
              </a:ext>
            </a:extLst>
          </p:cNvPr>
          <p:cNvCxnSpPr/>
          <p:nvPr/>
        </p:nvCxnSpPr>
        <p:spPr>
          <a:xfrm>
            <a:off x="5411470" y="1638722"/>
            <a:ext cx="1531620" cy="0"/>
          </a:xfrm>
          <a:prstGeom prst="line">
            <a:avLst/>
          </a:pr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61DB42E3-1C18-45E1-B00B-F3CAD1CAC251}"/>
              </a:ext>
            </a:extLst>
          </p:cNvPr>
          <p:cNvSpPr txBox="1"/>
          <p:nvPr/>
        </p:nvSpPr>
        <p:spPr>
          <a:xfrm>
            <a:off x="1270000" y="4354175"/>
            <a:ext cx="2032000" cy="646331"/>
          </a:xfrm>
          <a:prstGeom prst="rect">
            <a:avLst/>
          </a:prstGeom>
          <a:noFill/>
        </p:spPr>
        <p:txBody>
          <a:bodyPr wrap="square" rtlCol="0">
            <a:spAutoFit/>
          </a:bodyPr>
          <a:lstStyle/>
          <a:p>
            <a:r>
              <a:rPr lang="pl-PL" dirty="0" smtClean="0"/>
              <a:t>WIĘCEJ CZASU WOLNEGO</a:t>
            </a:r>
            <a:endParaRPr lang="mk-MK" dirty="0"/>
          </a:p>
        </p:txBody>
      </p:sp>
      <p:sp>
        <p:nvSpPr>
          <p:cNvPr id="10" name="TextBox 9">
            <a:extLst>
              <a:ext uri="{FF2B5EF4-FFF2-40B4-BE49-F238E27FC236}">
                <a16:creationId xmlns="" xmlns:a16="http://schemas.microsoft.com/office/drawing/2014/main" id="{A0E7E7CC-E4EE-4496-885B-CB826353FD64}"/>
              </a:ext>
            </a:extLst>
          </p:cNvPr>
          <p:cNvSpPr txBox="1"/>
          <p:nvPr/>
        </p:nvSpPr>
        <p:spPr>
          <a:xfrm>
            <a:off x="3840480" y="4354175"/>
            <a:ext cx="2032000" cy="646331"/>
          </a:xfrm>
          <a:prstGeom prst="rect">
            <a:avLst/>
          </a:prstGeom>
          <a:noFill/>
        </p:spPr>
        <p:txBody>
          <a:bodyPr wrap="square" rtlCol="0">
            <a:spAutoFit/>
          </a:bodyPr>
          <a:lstStyle/>
          <a:p>
            <a:r>
              <a:rPr lang="pl-PL" dirty="0" smtClean="0"/>
              <a:t>BEZPIECZEŃSTWO FINANSOWE</a:t>
            </a:r>
            <a:endParaRPr lang="mk-MK" dirty="0"/>
          </a:p>
        </p:txBody>
      </p:sp>
      <p:sp>
        <p:nvSpPr>
          <p:cNvPr id="11" name="TextBox 10">
            <a:extLst>
              <a:ext uri="{FF2B5EF4-FFF2-40B4-BE49-F238E27FC236}">
                <a16:creationId xmlns="" xmlns:a16="http://schemas.microsoft.com/office/drawing/2014/main" id="{6960E6A2-7ED6-4D64-B53B-F25B2BF37347}"/>
              </a:ext>
            </a:extLst>
          </p:cNvPr>
          <p:cNvSpPr txBox="1"/>
          <p:nvPr/>
        </p:nvSpPr>
        <p:spPr>
          <a:xfrm>
            <a:off x="6410960" y="4354175"/>
            <a:ext cx="2032000" cy="646331"/>
          </a:xfrm>
          <a:prstGeom prst="rect">
            <a:avLst/>
          </a:prstGeom>
          <a:noFill/>
        </p:spPr>
        <p:txBody>
          <a:bodyPr wrap="square" rtlCol="0">
            <a:spAutoFit/>
          </a:bodyPr>
          <a:lstStyle/>
          <a:p>
            <a:r>
              <a:rPr lang="pl-PL" dirty="0" smtClean="0"/>
              <a:t>KORZYŚCI PODATKOWE</a:t>
            </a:r>
            <a:r>
              <a:rPr lang="mk-MK" dirty="0"/>
              <a:t>	</a:t>
            </a:r>
          </a:p>
        </p:txBody>
      </p:sp>
      <p:sp>
        <p:nvSpPr>
          <p:cNvPr id="12" name="TextBox 11">
            <a:extLst>
              <a:ext uri="{FF2B5EF4-FFF2-40B4-BE49-F238E27FC236}">
                <a16:creationId xmlns="" xmlns:a16="http://schemas.microsoft.com/office/drawing/2014/main" id="{D86098EC-9274-425C-A406-ACD2D4A554A5}"/>
              </a:ext>
            </a:extLst>
          </p:cNvPr>
          <p:cNvSpPr txBox="1"/>
          <p:nvPr/>
        </p:nvSpPr>
        <p:spPr>
          <a:xfrm>
            <a:off x="8981440" y="4354175"/>
            <a:ext cx="2032000" cy="646331"/>
          </a:xfrm>
          <a:prstGeom prst="rect">
            <a:avLst/>
          </a:prstGeom>
          <a:noFill/>
        </p:spPr>
        <p:txBody>
          <a:bodyPr wrap="square" rtlCol="0">
            <a:spAutoFit/>
          </a:bodyPr>
          <a:lstStyle/>
          <a:p>
            <a:r>
              <a:rPr lang="pl-PL" dirty="0" smtClean="0"/>
              <a:t>ELASTYCZNE MIEJSCE DO ŻYCIA</a:t>
            </a:r>
            <a:endParaRPr lang="mk-MK" dirty="0"/>
          </a:p>
        </p:txBody>
      </p:sp>
      <p:sp>
        <p:nvSpPr>
          <p:cNvPr id="22" name="Rectangle 21">
            <a:extLst>
              <a:ext uri="{FF2B5EF4-FFF2-40B4-BE49-F238E27FC236}">
                <a16:creationId xmlns="" xmlns:a16="http://schemas.microsoft.com/office/drawing/2014/main" id="{E2708E4E-2C88-4F4B-8213-EBE04CDD2EDE}"/>
              </a:ext>
            </a:extLst>
          </p:cNvPr>
          <p:cNvSpPr/>
          <p:nvPr/>
        </p:nvSpPr>
        <p:spPr>
          <a:xfrm>
            <a:off x="1960880" y="5648960"/>
            <a:ext cx="2032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23" name="Rectangle 22">
            <a:extLst>
              <a:ext uri="{FF2B5EF4-FFF2-40B4-BE49-F238E27FC236}">
                <a16:creationId xmlns="" xmlns:a16="http://schemas.microsoft.com/office/drawing/2014/main" id="{D95F5380-3E0D-45AB-9090-17A3559B1847}"/>
              </a:ext>
            </a:extLst>
          </p:cNvPr>
          <p:cNvSpPr/>
          <p:nvPr/>
        </p:nvSpPr>
        <p:spPr>
          <a:xfrm>
            <a:off x="4579104" y="5648960"/>
            <a:ext cx="2032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24" name="Rectangle 23">
            <a:extLst>
              <a:ext uri="{FF2B5EF4-FFF2-40B4-BE49-F238E27FC236}">
                <a16:creationId xmlns="" xmlns:a16="http://schemas.microsoft.com/office/drawing/2014/main" id="{A496791C-1B0B-4B0D-A092-E5A75AE8DF5B}"/>
              </a:ext>
            </a:extLst>
          </p:cNvPr>
          <p:cNvSpPr/>
          <p:nvPr/>
        </p:nvSpPr>
        <p:spPr>
          <a:xfrm>
            <a:off x="7197328" y="5648960"/>
            <a:ext cx="2032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
        <p:nvSpPr>
          <p:cNvPr id="25" name="Rectangle 24">
            <a:extLst>
              <a:ext uri="{FF2B5EF4-FFF2-40B4-BE49-F238E27FC236}">
                <a16:creationId xmlns="" xmlns:a16="http://schemas.microsoft.com/office/drawing/2014/main" id="{BBDDD536-5677-4CEE-8463-4A7167BD07BB}"/>
              </a:ext>
            </a:extLst>
          </p:cNvPr>
          <p:cNvSpPr/>
          <p:nvPr/>
        </p:nvSpPr>
        <p:spPr>
          <a:xfrm>
            <a:off x="9815552" y="5648960"/>
            <a:ext cx="20320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75670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3" name="Google Shape;282;p25">
            <a:extLst>
              <a:ext uri="{FF2B5EF4-FFF2-40B4-BE49-F238E27FC236}">
                <a16:creationId xmlns="" xmlns:a16="http://schemas.microsoft.com/office/drawing/2014/main" id="{DF4F3B8E-B1F2-46EE-8B9D-A658EF6F5F5A}"/>
              </a:ext>
            </a:extLst>
          </p:cNvPr>
          <p:cNvSpPr txBox="1"/>
          <p:nvPr/>
        </p:nvSpPr>
        <p:spPr>
          <a:xfrm>
            <a:off x="11175200" y="5881600"/>
            <a:ext cx="1016800" cy="976400"/>
          </a:xfrm>
          <a:prstGeom prst="rect">
            <a:avLst/>
          </a:prstGeom>
          <a:solidFill>
            <a:srgbClr val="999999"/>
          </a:solidFill>
          <a:ln>
            <a:noFill/>
          </a:ln>
        </p:spPr>
        <p:txBody>
          <a:bodyPr spcFirstLastPara="1" wrap="square" lIns="121900" tIns="121900" rIns="121900" bIns="121900" anchor="ctr" anchorCtr="0">
            <a:noAutofit/>
          </a:bodyPr>
          <a:lstStyle/>
          <a:p>
            <a:pPr algn="ctr">
              <a:lnSpc>
                <a:spcPct val="115000"/>
              </a:lnSpc>
            </a:pPr>
            <a:endParaRPr sz="1067" dirty="0">
              <a:solidFill>
                <a:srgbClr val="FFFFFF"/>
              </a:solidFill>
              <a:latin typeface="Poppins Light"/>
              <a:ea typeface="Poppins Light"/>
              <a:cs typeface="Poppins Light"/>
              <a:sym typeface="Poppins Light"/>
            </a:endParaRPr>
          </a:p>
        </p:txBody>
      </p:sp>
      <p:sp>
        <p:nvSpPr>
          <p:cNvPr id="270" name="Google Shape;270;p25"/>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5</a:t>
            </a:fld>
            <a:endParaRPr/>
          </a:p>
        </p:txBody>
      </p:sp>
      <p:grpSp>
        <p:nvGrpSpPr>
          <p:cNvPr id="271" name="Google Shape;271;p25"/>
          <p:cNvGrpSpPr/>
          <p:nvPr/>
        </p:nvGrpSpPr>
        <p:grpSpPr>
          <a:xfrm rot="10382342">
            <a:off x="7740000" y="365816"/>
            <a:ext cx="4452000" cy="4452000"/>
            <a:chOff x="2902488" y="902232"/>
            <a:chExt cx="3339000" cy="3339000"/>
          </a:xfrm>
        </p:grpSpPr>
        <p:sp>
          <p:nvSpPr>
            <p:cNvPr id="272" name="Google Shape;272;p25"/>
            <p:cNvSpPr/>
            <p:nvPr/>
          </p:nvSpPr>
          <p:spPr>
            <a:xfrm rot="-5400000">
              <a:off x="2902488" y="902232"/>
              <a:ext cx="3339000" cy="3339000"/>
            </a:xfrm>
            <a:prstGeom prst="ellipse">
              <a:avLst/>
            </a:prstGeom>
            <a:noFill/>
            <a:ln w="19050" cap="flat" cmpd="sng">
              <a:solidFill>
                <a:srgbClr val="E8E8E8"/>
              </a:solidFill>
              <a:prstDash val="dash"/>
              <a:round/>
              <a:headEnd type="none" w="sm" len="sm"/>
              <a:tailEnd type="none" w="sm" len="sm"/>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73" name="Google Shape;273;p25"/>
            <p:cNvSpPr/>
            <p:nvPr/>
          </p:nvSpPr>
          <p:spPr>
            <a:xfrm>
              <a:off x="3123738" y="1123632"/>
              <a:ext cx="2896500" cy="2896200"/>
            </a:xfrm>
            <a:prstGeom prst="pie">
              <a:avLst>
                <a:gd name="adj1" fmla="val 1811602"/>
                <a:gd name="adj2" fmla="val 16214886"/>
              </a:avLst>
            </a:prstGeom>
            <a:solidFill>
              <a:srgbClr val="000000">
                <a:alpha val="6539"/>
              </a:srgbClr>
            </a:solid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grpSp>
      <p:sp>
        <p:nvSpPr>
          <p:cNvPr id="278" name="Google Shape;278;p25"/>
          <p:cNvSpPr/>
          <p:nvPr/>
        </p:nvSpPr>
        <p:spPr>
          <a:xfrm>
            <a:off x="6042996" y="2591816"/>
            <a:ext cx="1424800" cy="1424800"/>
          </a:xfrm>
          <a:prstGeom prst="ellipse">
            <a:avLst/>
          </a:prstGeom>
          <a:solidFill>
            <a:srgbClr val="999999"/>
          </a:solid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82" name="Google Shape;282;p25"/>
          <p:cNvSpPr txBox="1"/>
          <p:nvPr/>
        </p:nvSpPr>
        <p:spPr>
          <a:xfrm>
            <a:off x="0" y="0"/>
            <a:ext cx="1016800" cy="976400"/>
          </a:xfrm>
          <a:prstGeom prst="rect">
            <a:avLst/>
          </a:prstGeom>
          <a:solidFill>
            <a:srgbClr val="999999"/>
          </a:solidFill>
          <a:ln>
            <a:noFill/>
          </a:ln>
        </p:spPr>
        <p:txBody>
          <a:bodyPr spcFirstLastPara="1" wrap="square" lIns="121900" tIns="121900" rIns="121900" bIns="121900" anchor="ctr" anchorCtr="0">
            <a:noAutofit/>
          </a:bodyPr>
          <a:lstStyle/>
          <a:p>
            <a:pPr algn="ctr">
              <a:lnSpc>
                <a:spcPct val="115000"/>
              </a:lnSpc>
            </a:pPr>
            <a:endParaRPr sz="1067" dirty="0">
              <a:solidFill>
                <a:srgbClr val="FFFFFF"/>
              </a:solidFill>
              <a:latin typeface="Poppins Light"/>
              <a:ea typeface="Poppins Light"/>
              <a:cs typeface="Poppins Light"/>
              <a:sym typeface="Poppins Light"/>
            </a:endParaRPr>
          </a:p>
        </p:txBody>
      </p:sp>
      <p:sp>
        <p:nvSpPr>
          <p:cNvPr id="284" name="Google Shape;284;p25"/>
          <p:cNvSpPr/>
          <p:nvPr/>
        </p:nvSpPr>
        <p:spPr>
          <a:xfrm>
            <a:off x="5432159" y="264727"/>
            <a:ext cx="1424800" cy="1424800"/>
          </a:xfrm>
          <a:prstGeom prst="ellipse">
            <a:avLst/>
          </a:prstGeom>
          <a:solidFill>
            <a:srgbClr val="999999"/>
          </a:solid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pic>
        <p:nvPicPr>
          <p:cNvPr id="3" name="Picture 2" descr="Table&#10;&#10;Description automatically generated">
            <a:extLst>
              <a:ext uri="{FF2B5EF4-FFF2-40B4-BE49-F238E27FC236}">
                <a16:creationId xmlns="" xmlns:a16="http://schemas.microsoft.com/office/drawing/2014/main" id="{8C303BC0-3BB6-4A78-A4E5-D16FC7008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74" y="319022"/>
            <a:ext cx="4977391" cy="6457846"/>
          </a:xfrm>
          <a:prstGeom prst="rect">
            <a:avLst/>
          </a:prstGeom>
        </p:spPr>
      </p:pic>
      <p:sp>
        <p:nvSpPr>
          <p:cNvPr id="6" name="TextBox 5">
            <a:extLst>
              <a:ext uri="{FF2B5EF4-FFF2-40B4-BE49-F238E27FC236}">
                <a16:creationId xmlns="" xmlns:a16="http://schemas.microsoft.com/office/drawing/2014/main" id="{1AC55CC3-2EA9-441A-945C-FC103E4A4AB5}"/>
              </a:ext>
            </a:extLst>
          </p:cNvPr>
          <p:cNvSpPr txBox="1"/>
          <p:nvPr/>
        </p:nvSpPr>
        <p:spPr>
          <a:xfrm>
            <a:off x="7302928" y="1041236"/>
            <a:ext cx="5326144" cy="954107"/>
          </a:xfrm>
          <a:prstGeom prst="rect">
            <a:avLst/>
          </a:prstGeom>
          <a:noFill/>
        </p:spPr>
        <p:txBody>
          <a:bodyPr wrap="square" rtlCol="0">
            <a:spAutoFit/>
          </a:bodyPr>
          <a:lstStyle/>
          <a:p>
            <a:r>
              <a:rPr lang="pl-PL" sz="2800" dirty="0" smtClean="0"/>
              <a:t>Lista rzeczy, które </a:t>
            </a:r>
          </a:p>
          <a:p>
            <a:r>
              <a:rPr lang="pl-PL" sz="2800" dirty="0" smtClean="0"/>
              <a:t>chcesz zrobić</a:t>
            </a:r>
            <a:r>
              <a:rPr lang="en-US" sz="2800" dirty="0" smtClean="0"/>
              <a:t>?</a:t>
            </a:r>
            <a:r>
              <a:rPr lang="mk-MK" sz="2800" dirty="0" smtClean="0"/>
              <a:t> </a:t>
            </a:r>
            <a:endParaRPr lang="mk-MK" sz="2800" dirty="0"/>
          </a:p>
        </p:txBody>
      </p:sp>
      <p:pic>
        <p:nvPicPr>
          <p:cNvPr id="8" name="Picture 7" descr="A picture containing water sport, swimming, sport, nature&#10;&#10;Description automatically generated">
            <a:extLst>
              <a:ext uri="{FF2B5EF4-FFF2-40B4-BE49-F238E27FC236}">
                <a16:creationId xmlns="" xmlns:a16="http://schemas.microsoft.com/office/drawing/2014/main" id="{8E322C3A-CAD1-4735-852E-B3A7F444E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440" y="2334271"/>
            <a:ext cx="2952750" cy="1552575"/>
          </a:xfrm>
          <a:prstGeom prst="rect">
            <a:avLst/>
          </a:prstGeom>
        </p:spPr>
      </p:pic>
      <p:pic>
        <p:nvPicPr>
          <p:cNvPr id="10" name="Picture 9" descr="A crowd of people raising their hands&#10;&#10;Description automatically generated with medium confidence">
            <a:extLst>
              <a:ext uri="{FF2B5EF4-FFF2-40B4-BE49-F238E27FC236}">
                <a16:creationId xmlns="" xmlns:a16="http://schemas.microsoft.com/office/drawing/2014/main" id="{5A1C91DB-E387-45F6-A15E-0E5C3D720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0610" y="4348264"/>
            <a:ext cx="3234640" cy="2015955"/>
          </a:xfrm>
          <a:prstGeom prst="rect">
            <a:avLst/>
          </a:prstGeom>
        </p:spPr>
      </p:pic>
    </p:spTree>
    <p:extLst>
      <p:ext uri="{BB962C8B-B14F-4D97-AF65-F5344CB8AC3E}">
        <p14:creationId xmlns:p14="http://schemas.microsoft.com/office/powerpoint/2010/main" val="300234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65DCA1-298A-4E3B-9989-54CDCE7EAB63}"/>
              </a:ext>
            </a:extLst>
          </p:cNvPr>
          <p:cNvSpPr>
            <a:spLocks noGrp="1"/>
          </p:cNvSpPr>
          <p:nvPr>
            <p:ph type="title"/>
          </p:nvPr>
        </p:nvSpPr>
        <p:spPr/>
        <p:txBody>
          <a:bodyPr/>
          <a:lstStyle/>
          <a:p>
            <a:endParaRPr lang="mk-MK"/>
          </a:p>
        </p:txBody>
      </p:sp>
      <p:pic>
        <p:nvPicPr>
          <p:cNvPr id="4" name="Picture 3" descr="Diagram&#10;&#10;Description automatically generated">
            <a:extLst>
              <a:ext uri="{FF2B5EF4-FFF2-40B4-BE49-F238E27FC236}">
                <a16:creationId xmlns="" xmlns:a16="http://schemas.microsoft.com/office/drawing/2014/main" id="{09E0BE06-055D-4025-9019-EDFCA52B0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68"/>
            <a:ext cx="12192000" cy="6846532"/>
          </a:xfrm>
          <a:prstGeom prst="rect">
            <a:avLst/>
          </a:prstGeom>
        </p:spPr>
      </p:pic>
      <p:sp>
        <p:nvSpPr>
          <p:cNvPr id="5" name="TextBox 4">
            <a:extLst>
              <a:ext uri="{FF2B5EF4-FFF2-40B4-BE49-F238E27FC236}">
                <a16:creationId xmlns="" xmlns:a16="http://schemas.microsoft.com/office/drawing/2014/main" id="{FC4B1098-DCF2-4EFE-BF1C-9F8CBF89CE5F}"/>
              </a:ext>
            </a:extLst>
          </p:cNvPr>
          <p:cNvSpPr txBox="1"/>
          <p:nvPr/>
        </p:nvSpPr>
        <p:spPr>
          <a:xfrm>
            <a:off x="666750" y="485775"/>
            <a:ext cx="3943350" cy="646331"/>
          </a:xfrm>
          <a:prstGeom prst="rect">
            <a:avLst/>
          </a:prstGeom>
          <a:noFill/>
        </p:spPr>
        <p:txBody>
          <a:bodyPr wrap="square" rtlCol="0">
            <a:spAutoFit/>
          </a:bodyPr>
          <a:lstStyle/>
          <a:p>
            <a:r>
              <a:rPr lang="pl-PL" sz="3600" dirty="0" smtClean="0">
                <a:solidFill>
                  <a:schemeClr val="bg1"/>
                </a:solidFill>
              </a:rPr>
              <a:t>Cele finansowe</a:t>
            </a:r>
            <a:endParaRPr lang="mk-MK" sz="3600" dirty="0">
              <a:solidFill>
                <a:schemeClr val="bg1"/>
              </a:solidFill>
            </a:endParaRPr>
          </a:p>
        </p:txBody>
      </p:sp>
      <p:sp>
        <p:nvSpPr>
          <p:cNvPr id="6" name="TextBox 5">
            <a:extLst>
              <a:ext uri="{FF2B5EF4-FFF2-40B4-BE49-F238E27FC236}">
                <a16:creationId xmlns="" xmlns:a16="http://schemas.microsoft.com/office/drawing/2014/main" id="{FF309A3E-0888-486A-86C8-03910FB58E81}"/>
              </a:ext>
            </a:extLst>
          </p:cNvPr>
          <p:cNvSpPr txBox="1"/>
          <p:nvPr/>
        </p:nvSpPr>
        <p:spPr>
          <a:xfrm>
            <a:off x="1583703" y="4320738"/>
            <a:ext cx="2510502" cy="461665"/>
          </a:xfrm>
          <a:prstGeom prst="rect">
            <a:avLst/>
          </a:prstGeom>
          <a:noFill/>
        </p:spPr>
        <p:txBody>
          <a:bodyPr wrap="square" rtlCol="0">
            <a:spAutoFit/>
          </a:bodyPr>
          <a:lstStyle/>
          <a:p>
            <a:r>
              <a:rPr lang="pl-PL" sz="2400" b="1" dirty="0" smtClean="0">
                <a:solidFill>
                  <a:schemeClr val="bg1"/>
                </a:solidFill>
              </a:rPr>
              <a:t>krótkoterminowe</a:t>
            </a:r>
            <a:endParaRPr lang="mk-MK" sz="2400" dirty="0">
              <a:solidFill>
                <a:schemeClr val="bg1"/>
              </a:solidFill>
            </a:endParaRPr>
          </a:p>
        </p:txBody>
      </p:sp>
      <p:sp>
        <p:nvSpPr>
          <p:cNvPr id="7" name="TextBox 6">
            <a:extLst>
              <a:ext uri="{FF2B5EF4-FFF2-40B4-BE49-F238E27FC236}">
                <a16:creationId xmlns="" xmlns:a16="http://schemas.microsoft.com/office/drawing/2014/main" id="{C428591A-E480-48F5-92E7-66DD6C9A2AE0}"/>
              </a:ext>
            </a:extLst>
          </p:cNvPr>
          <p:cNvSpPr txBox="1"/>
          <p:nvPr/>
        </p:nvSpPr>
        <p:spPr>
          <a:xfrm>
            <a:off x="3393989" y="3065730"/>
            <a:ext cx="2661161" cy="461665"/>
          </a:xfrm>
          <a:prstGeom prst="rect">
            <a:avLst/>
          </a:prstGeom>
          <a:noFill/>
        </p:spPr>
        <p:txBody>
          <a:bodyPr wrap="square" rtlCol="0">
            <a:spAutoFit/>
          </a:bodyPr>
          <a:lstStyle/>
          <a:p>
            <a:r>
              <a:rPr lang="pl-PL" sz="2400" b="1" dirty="0" smtClean="0">
                <a:solidFill>
                  <a:schemeClr val="bg1"/>
                </a:solidFill>
              </a:rPr>
              <a:t>średnioterminowe</a:t>
            </a:r>
            <a:endParaRPr lang="mk-MK" sz="2400" b="1" dirty="0">
              <a:solidFill>
                <a:schemeClr val="bg1"/>
              </a:solidFill>
            </a:endParaRPr>
          </a:p>
        </p:txBody>
      </p:sp>
      <p:sp>
        <p:nvSpPr>
          <p:cNvPr id="8" name="TextBox 7">
            <a:extLst>
              <a:ext uri="{FF2B5EF4-FFF2-40B4-BE49-F238E27FC236}">
                <a16:creationId xmlns="" xmlns:a16="http://schemas.microsoft.com/office/drawing/2014/main" id="{E1AC59E2-05CB-43E8-B1DC-FCF85B3F6D66}"/>
              </a:ext>
            </a:extLst>
          </p:cNvPr>
          <p:cNvSpPr txBox="1"/>
          <p:nvPr/>
        </p:nvSpPr>
        <p:spPr>
          <a:xfrm>
            <a:off x="5847761" y="2053772"/>
            <a:ext cx="2375554" cy="461665"/>
          </a:xfrm>
          <a:prstGeom prst="rect">
            <a:avLst/>
          </a:prstGeom>
          <a:noFill/>
        </p:spPr>
        <p:txBody>
          <a:bodyPr wrap="square" rtlCol="0">
            <a:spAutoFit/>
          </a:bodyPr>
          <a:lstStyle/>
          <a:p>
            <a:r>
              <a:rPr lang="pl-PL" sz="2400" b="1" dirty="0" smtClean="0">
                <a:solidFill>
                  <a:schemeClr val="bg1"/>
                </a:solidFill>
              </a:rPr>
              <a:t>długoterminowe</a:t>
            </a:r>
            <a:endParaRPr lang="mk-MK" sz="2400" b="1" dirty="0">
              <a:solidFill>
                <a:schemeClr val="bg1"/>
              </a:solidFill>
            </a:endParaRPr>
          </a:p>
        </p:txBody>
      </p:sp>
    </p:spTree>
    <p:extLst>
      <p:ext uri="{BB962C8B-B14F-4D97-AF65-F5344CB8AC3E}">
        <p14:creationId xmlns:p14="http://schemas.microsoft.com/office/powerpoint/2010/main" val="164146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txBox="1"/>
          <p:nvPr/>
        </p:nvSpPr>
        <p:spPr>
          <a:xfrm>
            <a:off x="9932893" y="-1936376"/>
            <a:ext cx="1557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9" name="Google Shape;279;p8"/>
          <p:cNvSpPr txBox="1"/>
          <p:nvPr/>
        </p:nvSpPr>
        <p:spPr>
          <a:xfrm>
            <a:off x="4508500" y="6430538"/>
            <a:ext cx="74550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280" name="Google Shape;280;p8"/>
          <p:cNvSpPr txBox="1"/>
          <p:nvPr/>
        </p:nvSpPr>
        <p:spPr>
          <a:xfrm>
            <a:off x="532061" y="6443238"/>
            <a:ext cx="1418100" cy="323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FFFFFF"/>
                </a:solidFill>
                <a:latin typeface="Arial"/>
                <a:ea typeface="Arial"/>
                <a:cs typeface="Arial"/>
                <a:sym typeface="Arial"/>
              </a:rPr>
              <a:t>smswomen.eu</a:t>
            </a:r>
            <a:endParaRPr sz="1500" b="1" i="0" u="none" strike="noStrike" cap="none">
              <a:solidFill>
                <a:srgbClr val="FFFFFF"/>
              </a:solidFill>
              <a:latin typeface="Arial"/>
              <a:ea typeface="Arial"/>
              <a:cs typeface="Arial"/>
              <a:sym typeface="Arial"/>
            </a:endParaRPr>
          </a:p>
        </p:txBody>
      </p:sp>
      <p:pic>
        <p:nvPicPr>
          <p:cNvPr id="281" name="Google Shape;281;p8" descr="Immagine 14"/>
          <p:cNvPicPr preferRelativeResize="0"/>
          <p:nvPr/>
        </p:nvPicPr>
        <p:blipFill rotWithShape="1">
          <a:blip r:embed="rId3">
            <a:alphaModFix/>
          </a:blip>
          <a:srcRect/>
          <a:stretch/>
        </p:blipFill>
        <p:spPr>
          <a:xfrm>
            <a:off x="9932893" y="853192"/>
            <a:ext cx="1706166" cy="369608"/>
          </a:xfrm>
          <a:prstGeom prst="rect">
            <a:avLst/>
          </a:prstGeom>
          <a:noFill/>
          <a:ln>
            <a:noFill/>
          </a:ln>
        </p:spPr>
      </p:pic>
      <p:sp>
        <p:nvSpPr>
          <p:cNvPr id="282" name="Google Shape;282;p8"/>
          <p:cNvSpPr txBox="1"/>
          <p:nvPr/>
        </p:nvSpPr>
        <p:spPr>
          <a:xfrm>
            <a:off x="6292630" y="3740281"/>
            <a:ext cx="5772600" cy="400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83" name="Google Shape;283;p8"/>
          <p:cNvCxnSpPr/>
          <p:nvPr/>
        </p:nvCxnSpPr>
        <p:spPr>
          <a:xfrm>
            <a:off x="475357" y="6400257"/>
            <a:ext cx="11241300" cy="0"/>
          </a:xfrm>
          <a:prstGeom prst="straightConnector1">
            <a:avLst/>
          </a:prstGeom>
          <a:noFill/>
          <a:ln w="12700" cap="flat" cmpd="sng">
            <a:solidFill>
              <a:srgbClr val="A81C49"/>
            </a:solidFill>
            <a:prstDash val="solid"/>
            <a:miter lim="8000"/>
            <a:headEnd type="none" w="sm" len="sm"/>
            <a:tailEnd type="none" w="sm" len="sm"/>
          </a:ln>
        </p:spPr>
      </p:cxnSp>
      <p:sp>
        <p:nvSpPr>
          <p:cNvPr id="285" name="Google Shape;285;p8"/>
          <p:cNvSpPr txBox="1"/>
          <p:nvPr/>
        </p:nvSpPr>
        <p:spPr>
          <a:xfrm>
            <a:off x="2368507" y="1006256"/>
            <a:ext cx="7455000" cy="1246465"/>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pl-PL" sz="3000" b="1" i="0" u="none" strike="noStrike" cap="none" dirty="0" smtClean="0">
                <a:solidFill>
                  <a:schemeClr val="dk1"/>
                </a:solidFill>
                <a:latin typeface="Calibri"/>
                <a:ea typeface="Calibri"/>
                <a:cs typeface="Calibri"/>
                <a:sym typeface="Calibri"/>
              </a:rPr>
              <a:t>Strategie, które możesz użyć podczas kupowania/wydawania pieniędzy</a:t>
            </a:r>
            <a:endParaRPr sz="3000" b="0" i="0" u="none" strike="noStrike" cap="none" dirty="0">
              <a:solidFill>
                <a:schemeClr val="dk1"/>
              </a:solidFill>
              <a:latin typeface="Calibri"/>
              <a:ea typeface="Calibri"/>
              <a:cs typeface="Calibri"/>
              <a:sym typeface="Calibri"/>
            </a:endParaRPr>
          </a:p>
        </p:txBody>
      </p:sp>
      <p:sp>
        <p:nvSpPr>
          <p:cNvPr id="286" name="Google Shape;286;p8"/>
          <p:cNvSpPr txBox="1"/>
          <p:nvPr/>
        </p:nvSpPr>
        <p:spPr>
          <a:xfrm>
            <a:off x="397759" y="2093659"/>
            <a:ext cx="11241300" cy="4127243"/>
          </a:xfrm>
          <a:prstGeom prst="rect">
            <a:avLst/>
          </a:prstGeom>
          <a:noFill/>
          <a:ln>
            <a:noFill/>
          </a:ln>
        </p:spPr>
        <p:txBody>
          <a:bodyPr spcFirstLastPara="1" wrap="square" lIns="91425" tIns="45700" rIns="91425" bIns="45700" anchor="t" anchorCtr="0">
            <a:spAutoFit/>
          </a:bodyPr>
          <a:lstStyle/>
          <a:p>
            <a:pPr marL="457200" marR="0" lvl="0" indent="-381000" algn="l" rtl="0">
              <a:lnSpc>
                <a:spcPct val="115000"/>
              </a:lnSpc>
              <a:spcBef>
                <a:spcPts val="0"/>
              </a:spcBef>
              <a:spcAft>
                <a:spcPts val="0"/>
              </a:spcAft>
              <a:buClr>
                <a:schemeClr val="dk1"/>
              </a:buClr>
              <a:buSzPts val="2400"/>
              <a:buFont typeface="Calibri"/>
              <a:buChar char="•"/>
            </a:pPr>
            <a:r>
              <a:rPr lang="pl-PL" sz="2400" dirty="0" smtClean="0">
                <a:solidFill>
                  <a:srgbClr val="FF0000"/>
                </a:solidFill>
                <a:latin typeface="Calibri"/>
                <a:ea typeface="Calibri"/>
                <a:cs typeface="Calibri"/>
                <a:sym typeface="Calibri"/>
              </a:rPr>
              <a:t>Porównanie kosztów</a:t>
            </a:r>
            <a:r>
              <a:rPr lang="en-GB" sz="2400" b="0" i="0" u="none" strike="noStrike" cap="none" dirty="0" smtClean="0">
                <a:solidFill>
                  <a:schemeClr val="dk1"/>
                </a:solidFill>
                <a:latin typeface="Calibri"/>
                <a:ea typeface="Calibri"/>
                <a:cs typeface="Calibri"/>
                <a:sym typeface="Calibri"/>
              </a:rPr>
              <a:t>: </a:t>
            </a:r>
            <a:r>
              <a:rPr lang="pl-PL" sz="2400" b="0" i="0" u="none" strike="noStrike" cap="none" dirty="0" smtClean="0">
                <a:solidFill>
                  <a:schemeClr val="dk1"/>
                </a:solidFill>
                <a:latin typeface="Calibri"/>
                <a:ea typeface="Calibri"/>
                <a:cs typeface="Calibri"/>
                <a:sym typeface="Calibri"/>
              </a:rPr>
              <a:t>Porównanie kosztów produktów i usług w celu znalezienia oferty, która będzie bardziej korzystna </a:t>
            </a:r>
          </a:p>
          <a:p>
            <a:pPr marL="457200" lvl="0" indent="-381000">
              <a:lnSpc>
                <a:spcPct val="115000"/>
              </a:lnSpc>
              <a:buClr>
                <a:schemeClr val="dk1"/>
              </a:buClr>
              <a:buSzPts val="2400"/>
              <a:buFont typeface="Calibri"/>
              <a:buChar char="•"/>
            </a:pPr>
            <a:r>
              <a:rPr lang="pl-PL" sz="2400" b="0" i="0" u="none" strike="noStrike" cap="none" dirty="0" smtClean="0">
                <a:solidFill>
                  <a:srgbClr val="FF0000"/>
                </a:solidFill>
                <a:latin typeface="Calibri"/>
                <a:ea typeface="Calibri"/>
                <a:cs typeface="Calibri"/>
                <a:sym typeface="Calibri"/>
              </a:rPr>
              <a:t>Analiza kosztów i korzyści</a:t>
            </a:r>
            <a:r>
              <a:rPr lang="en-GB" sz="2400" b="0" i="0" u="none" strike="noStrike" cap="none" dirty="0" smtClean="0">
                <a:solidFill>
                  <a:schemeClr val="dk1"/>
                </a:solidFill>
                <a:latin typeface="Calibri"/>
                <a:ea typeface="Calibri"/>
                <a:cs typeface="Calibri"/>
                <a:sym typeface="Calibri"/>
              </a:rPr>
              <a:t>: </a:t>
            </a:r>
            <a:r>
              <a:rPr lang="pl-PL" sz="2400" dirty="0" smtClean="0">
                <a:solidFill>
                  <a:schemeClr val="dk1"/>
                </a:solidFill>
                <a:ea typeface="Calibri"/>
                <a:cs typeface="Calibri"/>
                <a:sym typeface="Calibri"/>
              </a:rPr>
              <a:t>Porównanie </a:t>
            </a:r>
            <a:r>
              <a:rPr lang="pl-PL" sz="2400" dirty="0">
                <a:solidFill>
                  <a:schemeClr val="dk1"/>
                </a:solidFill>
                <a:ea typeface="Calibri"/>
                <a:cs typeface="Calibri"/>
                <a:sym typeface="Calibri"/>
              </a:rPr>
              <a:t>cen produktów i usług z korzyściami, jakie z nich </a:t>
            </a:r>
            <a:r>
              <a:rPr lang="pl-PL" sz="2400" dirty="0" smtClean="0">
                <a:solidFill>
                  <a:schemeClr val="dk1"/>
                </a:solidFill>
                <a:ea typeface="Calibri"/>
                <a:cs typeface="Calibri"/>
                <a:sym typeface="Calibri"/>
              </a:rPr>
              <a:t>czerpiemy</a:t>
            </a:r>
          </a:p>
          <a:p>
            <a:pPr marL="457200" lvl="0" indent="-381000">
              <a:lnSpc>
                <a:spcPct val="115000"/>
              </a:lnSpc>
              <a:buClr>
                <a:schemeClr val="dk1"/>
              </a:buClr>
              <a:buSzPts val="2400"/>
              <a:buFont typeface="Calibri"/>
              <a:buChar char="•"/>
            </a:pPr>
            <a:r>
              <a:rPr lang="en-GB" sz="2400" b="0" i="0" u="none" strike="noStrike" cap="none" dirty="0" smtClean="0">
                <a:solidFill>
                  <a:srgbClr val="FF0000"/>
                </a:solidFill>
                <a:latin typeface="Calibri"/>
                <a:ea typeface="Calibri"/>
                <a:cs typeface="Calibri"/>
                <a:sym typeface="Calibri"/>
              </a:rPr>
              <a:t>Calculating </a:t>
            </a:r>
            <a:r>
              <a:rPr lang="en-GB" sz="2400" b="0" i="0" u="none" strike="noStrike" cap="none" dirty="0" smtClean="0">
                <a:solidFill>
                  <a:srgbClr val="FF0000"/>
                </a:solidFill>
                <a:latin typeface="Calibri"/>
                <a:ea typeface="Calibri"/>
                <a:cs typeface="Calibri"/>
                <a:sym typeface="Calibri"/>
              </a:rPr>
              <a:t>future expenses</a:t>
            </a:r>
            <a:r>
              <a:rPr lang="en-GB" sz="2400" b="0" i="0" u="none" strike="noStrike" cap="none" dirty="0" smtClean="0">
                <a:solidFill>
                  <a:schemeClr val="dk1"/>
                </a:solidFill>
                <a:latin typeface="Calibri"/>
                <a:ea typeface="Calibri"/>
                <a:cs typeface="Calibri"/>
                <a:sym typeface="Calibri"/>
              </a:rPr>
              <a:t>: Calculation of future costs in relation to future </a:t>
            </a:r>
            <a:r>
              <a:rPr lang="en-GB" sz="2400" b="0" i="0" u="none" strike="noStrike" cap="none" dirty="0" smtClean="0">
                <a:solidFill>
                  <a:schemeClr val="dk1"/>
                </a:solidFill>
                <a:latin typeface="Calibri"/>
                <a:ea typeface="Calibri"/>
                <a:cs typeface="Calibri"/>
                <a:sym typeface="Calibri"/>
              </a:rPr>
              <a:t>benefits</a:t>
            </a:r>
            <a:endParaRPr lang="pl-PL" sz="2400" dirty="0">
              <a:solidFill>
                <a:schemeClr val="dk1"/>
              </a:solidFill>
              <a:latin typeface="Calibri"/>
              <a:ea typeface="Calibri"/>
              <a:cs typeface="Calibri"/>
              <a:sym typeface="Calibri"/>
            </a:endParaRPr>
          </a:p>
          <a:p>
            <a:pPr marL="457200" lvl="0" indent="-381000">
              <a:lnSpc>
                <a:spcPct val="115000"/>
              </a:lnSpc>
              <a:buClr>
                <a:schemeClr val="dk1"/>
              </a:buClr>
              <a:buSzPts val="2400"/>
              <a:buFont typeface="Calibri"/>
              <a:buChar char="•"/>
            </a:pPr>
            <a:r>
              <a:rPr lang="pl-PL" sz="2400" dirty="0" smtClean="0">
                <a:solidFill>
                  <a:srgbClr val="FF0000"/>
                </a:solidFill>
                <a:latin typeface="Calibri"/>
                <a:ea typeface="Calibri"/>
                <a:cs typeface="Calibri"/>
                <a:sym typeface="Calibri"/>
              </a:rPr>
              <a:t>O</a:t>
            </a:r>
            <a:r>
              <a:rPr lang="pl-PL" sz="2400" dirty="0" smtClean="0">
                <a:solidFill>
                  <a:srgbClr val="FF0000"/>
                </a:solidFill>
                <a:ea typeface="Calibri"/>
                <a:cs typeface="Calibri"/>
                <a:sym typeface="Calibri"/>
              </a:rPr>
              <a:t>bliczanie </a:t>
            </a:r>
            <a:r>
              <a:rPr lang="pl-PL" sz="2400" dirty="0">
                <a:solidFill>
                  <a:srgbClr val="FF0000"/>
                </a:solidFill>
                <a:ea typeface="Calibri"/>
                <a:cs typeface="Calibri"/>
                <a:sym typeface="Calibri"/>
              </a:rPr>
              <a:t>przyszłych wydatków: </a:t>
            </a:r>
            <a:r>
              <a:rPr lang="pl-PL" sz="2400" dirty="0">
                <a:solidFill>
                  <a:schemeClr val="dk1"/>
                </a:solidFill>
                <a:ea typeface="Calibri"/>
                <a:cs typeface="Calibri"/>
                <a:sym typeface="Calibri"/>
              </a:rPr>
              <a:t>Obliczanie przyszłych kosztów w stosunku do przyszłych korzyści</a:t>
            </a:r>
          </a:p>
          <a:p>
            <a:pPr lvl="0">
              <a:lnSpc>
                <a:spcPct val="115000"/>
              </a:lnSpc>
              <a:buClr>
                <a:srgbClr val="000000"/>
              </a:buClr>
              <a:buSzPts val="2400"/>
            </a:pPr>
            <a:endParaRPr lang="pl-PL" sz="2000" dirty="0">
              <a:solidFill>
                <a:schemeClr val="dk1"/>
              </a:solidFill>
              <a:ea typeface="Calibri"/>
              <a:cs typeface="Calibri"/>
              <a:sym typeface="Calibri"/>
            </a:endParaRPr>
          </a:p>
          <a:p>
            <a:pPr lvl="0">
              <a:lnSpc>
                <a:spcPct val="115000"/>
              </a:lnSpc>
              <a:buClr>
                <a:srgbClr val="000000"/>
              </a:buClr>
              <a:buSzPts val="2400"/>
            </a:pPr>
            <a:r>
              <a:rPr lang="pl-PL" sz="2000" dirty="0">
                <a:solidFill>
                  <a:schemeClr val="dk1"/>
                </a:solidFill>
                <a:ea typeface="Calibri"/>
                <a:cs typeface="Calibri"/>
                <a:sym typeface="Calibri"/>
              </a:rPr>
              <a:t>Te wskazówki mogą zwiększyć Twoje zaufanie do zarządzania pieniędzmi, śledzenia celów finansowych </a:t>
            </a:r>
            <a:endParaRPr lang="pl-PL" sz="2000" dirty="0" smtClean="0">
              <a:solidFill>
                <a:schemeClr val="dk1"/>
              </a:solidFill>
              <a:ea typeface="Calibri"/>
              <a:cs typeface="Calibri"/>
              <a:sym typeface="Calibri"/>
            </a:endParaRPr>
          </a:p>
          <a:p>
            <a:pPr lvl="0">
              <a:lnSpc>
                <a:spcPct val="115000"/>
              </a:lnSpc>
              <a:buClr>
                <a:srgbClr val="000000"/>
              </a:buClr>
              <a:buSzPts val="2400"/>
            </a:pPr>
            <a:r>
              <a:rPr lang="pl-PL" sz="2000" dirty="0" smtClean="0">
                <a:solidFill>
                  <a:schemeClr val="dk1"/>
                </a:solidFill>
                <a:ea typeface="Calibri"/>
                <a:cs typeface="Calibri"/>
                <a:sym typeface="Calibri"/>
              </a:rPr>
              <a:t>i </a:t>
            </a:r>
            <a:r>
              <a:rPr lang="pl-PL" sz="2000" dirty="0">
                <a:solidFill>
                  <a:schemeClr val="dk1"/>
                </a:solidFill>
                <a:ea typeface="Calibri"/>
                <a:cs typeface="Calibri"/>
                <a:sym typeface="Calibri"/>
              </a:rPr>
              <a:t>zwiększenia wolności finansowej poprzez dokonywanie odpowiednich wyborów</a:t>
            </a:r>
            <a:r>
              <a:rPr lang="pl-PL" sz="2000" dirty="0" smtClean="0">
                <a:solidFill>
                  <a:schemeClr val="dk1"/>
                </a:solidFill>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83" y="798869"/>
            <a:ext cx="1088378" cy="418479"/>
          </a:xfrm>
          <a:prstGeom prst="rect">
            <a:avLst/>
          </a:prstGeom>
        </p:spPr>
      </p:pic>
    </p:spTree>
    <p:extLst>
      <p:ext uri="{BB962C8B-B14F-4D97-AF65-F5344CB8AC3E}">
        <p14:creationId xmlns:p14="http://schemas.microsoft.com/office/powerpoint/2010/main" val="352633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p:nvPr/>
        </p:nvSpPr>
        <p:spPr>
          <a:xfrm>
            <a:off x="9932893" y="-1936376"/>
            <a:ext cx="1557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2" name="Google Shape;292;p9"/>
          <p:cNvSpPr txBox="1"/>
          <p:nvPr/>
        </p:nvSpPr>
        <p:spPr>
          <a:xfrm>
            <a:off x="4508500" y="6430538"/>
            <a:ext cx="7455000" cy="36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293" name="Google Shape;293;p9"/>
          <p:cNvSpPr txBox="1"/>
          <p:nvPr/>
        </p:nvSpPr>
        <p:spPr>
          <a:xfrm>
            <a:off x="532061" y="6443238"/>
            <a:ext cx="1418100" cy="323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rgbClr val="FFFFFF"/>
                </a:solidFill>
                <a:latin typeface="Arial"/>
                <a:ea typeface="Arial"/>
                <a:cs typeface="Arial"/>
                <a:sym typeface="Arial"/>
              </a:rPr>
              <a:t>smswomen.eu</a:t>
            </a:r>
            <a:endParaRPr sz="1500" b="1" i="0" u="none" strike="noStrike" cap="none">
              <a:solidFill>
                <a:srgbClr val="FFFFFF"/>
              </a:solidFill>
              <a:latin typeface="Arial"/>
              <a:ea typeface="Arial"/>
              <a:cs typeface="Arial"/>
              <a:sym typeface="Arial"/>
            </a:endParaRPr>
          </a:p>
        </p:txBody>
      </p:sp>
      <p:pic>
        <p:nvPicPr>
          <p:cNvPr id="294" name="Google Shape;294;p9" descr="Immagine 14"/>
          <p:cNvPicPr preferRelativeResize="0"/>
          <p:nvPr/>
        </p:nvPicPr>
        <p:blipFill rotWithShape="1">
          <a:blip r:embed="rId3">
            <a:alphaModFix/>
          </a:blip>
          <a:srcRect/>
          <a:stretch/>
        </p:blipFill>
        <p:spPr>
          <a:xfrm>
            <a:off x="9946256" y="1055648"/>
            <a:ext cx="1706166" cy="369608"/>
          </a:xfrm>
          <a:prstGeom prst="rect">
            <a:avLst/>
          </a:prstGeom>
          <a:noFill/>
          <a:ln>
            <a:noFill/>
          </a:ln>
        </p:spPr>
      </p:pic>
      <p:sp>
        <p:nvSpPr>
          <p:cNvPr id="295" name="Google Shape;295;p9"/>
          <p:cNvSpPr txBox="1"/>
          <p:nvPr/>
        </p:nvSpPr>
        <p:spPr>
          <a:xfrm>
            <a:off x="6292630" y="3740281"/>
            <a:ext cx="5772600" cy="4002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96" name="Google Shape;296;p9"/>
          <p:cNvCxnSpPr/>
          <p:nvPr/>
        </p:nvCxnSpPr>
        <p:spPr>
          <a:xfrm>
            <a:off x="475357" y="6400257"/>
            <a:ext cx="11241300" cy="0"/>
          </a:xfrm>
          <a:prstGeom prst="straightConnector1">
            <a:avLst/>
          </a:prstGeom>
          <a:noFill/>
          <a:ln w="12700" cap="flat" cmpd="sng">
            <a:solidFill>
              <a:srgbClr val="A81C49"/>
            </a:solidFill>
            <a:prstDash val="solid"/>
            <a:miter lim="8000"/>
            <a:headEnd type="none" w="sm" len="sm"/>
            <a:tailEnd type="none" w="sm" len="sm"/>
          </a:ln>
        </p:spPr>
      </p:cxnSp>
      <p:sp>
        <p:nvSpPr>
          <p:cNvPr id="298" name="Google Shape;298;p9"/>
          <p:cNvSpPr txBox="1"/>
          <p:nvPr/>
        </p:nvSpPr>
        <p:spPr>
          <a:xfrm>
            <a:off x="2368500" y="1222800"/>
            <a:ext cx="7455000" cy="715550"/>
          </a:xfrm>
          <a:prstGeom prst="rect">
            <a:avLst/>
          </a:prstGeom>
          <a:noFill/>
          <a:ln>
            <a:noFill/>
          </a:ln>
        </p:spPr>
        <p:txBody>
          <a:bodyPr spcFirstLastPara="1" wrap="square" lIns="91425" tIns="91425" rIns="91425" bIns="91425" anchor="t" anchorCtr="0">
            <a:spAutoFit/>
          </a:bodyPr>
          <a:lstStyle/>
          <a:p>
            <a:pPr lvl="0" algn="ctr">
              <a:lnSpc>
                <a:spcPct val="115000"/>
              </a:lnSpc>
              <a:buClr>
                <a:srgbClr val="000000"/>
              </a:buClr>
              <a:buSzPts val="3000"/>
            </a:pPr>
            <a:r>
              <a:rPr lang="pl-PL" sz="3000" b="1" dirty="0" smtClean="0">
                <a:solidFill>
                  <a:schemeClr val="dk1"/>
                </a:solidFill>
                <a:ea typeface="Calibri"/>
                <a:cs typeface="Calibri"/>
                <a:sym typeface="Calibri"/>
              </a:rPr>
              <a:t>Zadanie: </a:t>
            </a:r>
            <a:r>
              <a:rPr lang="pl-PL" sz="3000" b="1" dirty="0">
                <a:solidFill>
                  <a:schemeClr val="dk1"/>
                </a:solidFill>
                <a:ea typeface="Calibri"/>
                <a:cs typeface="Calibri"/>
                <a:sym typeface="Calibri"/>
              </a:rPr>
              <a:t>Pytanie o milion dolarów</a:t>
            </a:r>
            <a:endParaRPr sz="3000" b="0" i="0" u="none" strike="noStrike" cap="none" dirty="0">
              <a:solidFill>
                <a:schemeClr val="dk1"/>
              </a:solidFill>
              <a:latin typeface="Calibri"/>
              <a:ea typeface="Calibri"/>
              <a:cs typeface="Calibri"/>
              <a:sym typeface="Calibri"/>
            </a:endParaRPr>
          </a:p>
        </p:txBody>
      </p:sp>
      <p:sp>
        <p:nvSpPr>
          <p:cNvPr id="299" name="Google Shape;299;p9"/>
          <p:cNvSpPr txBox="1"/>
          <p:nvPr/>
        </p:nvSpPr>
        <p:spPr>
          <a:xfrm>
            <a:off x="411125" y="2396000"/>
            <a:ext cx="11241300" cy="3268547"/>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pl-PL" sz="2400" b="0" i="0" u="none" strike="noStrike" cap="none" dirty="0" smtClean="0">
                <a:solidFill>
                  <a:schemeClr val="dk1"/>
                </a:solidFill>
                <a:latin typeface="Calibri"/>
                <a:ea typeface="Calibri"/>
                <a:cs typeface="Calibri"/>
                <a:sym typeface="Calibri"/>
              </a:rPr>
              <a:t>Wyobraź sobie że miałbyś/miałabyś MILION DOLARÓW… Co byś z nimi zrobił/a?</a:t>
            </a:r>
          </a:p>
          <a:p>
            <a:pPr marL="0" marR="0" lvl="0" indent="0" algn="ctr" rtl="0">
              <a:lnSpc>
                <a:spcPct val="115000"/>
              </a:lnSpc>
              <a:spcBef>
                <a:spcPts val="0"/>
              </a:spcBef>
              <a:spcAft>
                <a:spcPts val="0"/>
              </a:spcAft>
              <a:buClr>
                <a:srgbClr val="000000"/>
              </a:buClr>
              <a:buSzPts val="2400"/>
              <a:buFont typeface="Arial"/>
              <a:buNone/>
            </a:pPr>
            <a:r>
              <a:rPr lang="pl-PL" sz="2400" dirty="0" smtClean="0">
                <a:solidFill>
                  <a:schemeClr val="dk1"/>
                </a:solidFill>
                <a:latin typeface="Calibri"/>
                <a:ea typeface="Calibri"/>
                <a:cs typeface="Calibri"/>
                <a:sym typeface="Calibri"/>
              </a:rPr>
              <a:t>Zastanówcie się w parach!</a:t>
            </a:r>
            <a:endParaRPr sz="24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b="0" i="0" u="none" strike="noStrike" cap="none" dirty="0" smtClean="0">
                <a:solidFill>
                  <a:schemeClr val="dk1"/>
                </a:solidFill>
                <a:latin typeface="Calibri"/>
                <a:ea typeface="Calibri"/>
                <a:cs typeface="Calibri"/>
                <a:sym typeface="Calibri"/>
              </a:rPr>
              <a:t>Pytania pomocnicze</a:t>
            </a:r>
            <a:r>
              <a:rPr lang="en-GB" sz="2400" b="0" i="0" u="none" strike="noStrike" cap="none" dirty="0" smtClean="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pl-PL" sz="2400" b="0" i="0" u="none" strike="noStrike" cap="none" dirty="0" smtClean="0">
                <a:solidFill>
                  <a:schemeClr val="dk1"/>
                </a:solidFill>
                <a:latin typeface="Calibri"/>
                <a:ea typeface="Calibri"/>
                <a:cs typeface="Calibri"/>
                <a:sym typeface="Calibri"/>
              </a:rPr>
              <a:t>Gdzie byś mieszkał/a?</a:t>
            </a:r>
          </a:p>
          <a:p>
            <a:pPr marL="457200" marR="0" lvl="0" indent="-381000" algn="l" rtl="0">
              <a:lnSpc>
                <a:spcPct val="100000"/>
              </a:lnSpc>
              <a:spcBef>
                <a:spcPts val="0"/>
              </a:spcBef>
              <a:spcAft>
                <a:spcPts val="0"/>
              </a:spcAft>
              <a:buClr>
                <a:schemeClr val="dk1"/>
              </a:buClr>
              <a:buSzPts val="2400"/>
              <a:buFont typeface="Calibri"/>
              <a:buChar char="-"/>
            </a:pPr>
            <a:r>
              <a:rPr lang="pl-PL" sz="2400" dirty="0" smtClean="0">
                <a:solidFill>
                  <a:schemeClr val="dk1"/>
                </a:solidFill>
                <a:latin typeface="Calibri"/>
                <a:ea typeface="Calibri"/>
                <a:cs typeface="Calibri"/>
                <a:sym typeface="Calibri"/>
              </a:rPr>
              <a:t>Z kim być je wydawał/a?</a:t>
            </a:r>
            <a:endParaRPr sz="24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pl-PL" sz="2400" b="0" i="0" u="none" strike="noStrike" cap="none" dirty="0" smtClean="0">
                <a:solidFill>
                  <a:schemeClr val="dk1"/>
                </a:solidFill>
                <a:latin typeface="Calibri"/>
                <a:ea typeface="Calibri"/>
                <a:cs typeface="Calibri"/>
                <a:sym typeface="Calibri"/>
              </a:rPr>
              <a:t>Czym byś się zajmował/a?</a:t>
            </a:r>
            <a:endParaRPr sz="2400" b="0" i="0" u="none" strike="noStrike" cap="none"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pl-PL" sz="2400" b="0" i="0" u="none" strike="noStrike" cap="none" dirty="0" smtClean="0">
                <a:solidFill>
                  <a:schemeClr val="dk1"/>
                </a:solidFill>
                <a:latin typeface="Calibri"/>
                <a:ea typeface="Calibri"/>
                <a:cs typeface="Calibri"/>
                <a:sym typeface="Calibri"/>
              </a:rPr>
              <a:t>Czy kontynuował/abyś pracę</a:t>
            </a:r>
            <a:r>
              <a:rPr lang="en-GB" sz="2400" b="0" i="0" u="none" strike="noStrike" cap="none" dirty="0" smtClean="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p:txBody>
      </p:sp>
      <p:pic>
        <p:nvPicPr>
          <p:cNvPr id="300" name="Google Shape;300;p9"/>
          <p:cNvPicPr preferRelativeResize="0"/>
          <p:nvPr/>
        </p:nvPicPr>
        <p:blipFill rotWithShape="1">
          <a:blip r:embed="rId4">
            <a:alphaModFix/>
          </a:blip>
          <a:srcRect/>
          <a:stretch/>
        </p:blipFill>
        <p:spPr>
          <a:xfrm>
            <a:off x="7593825" y="3620043"/>
            <a:ext cx="4122826" cy="2749900"/>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632" y="1055648"/>
            <a:ext cx="1215483" cy="467351"/>
          </a:xfrm>
          <a:prstGeom prst="rect">
            <a:avLst/>
          </a:prstGeom>
        </p:spPr>
      </p:pic>
    </p:spTree>
    <p:extLst>
      <p:ext uri="{BB962C8B-B14F-4D97-AF65-F5344CB8AC3E}">
        <p14:creationId xmlns:p14="http://schemas.microsoft.com/office/powerpoint/2010/main" val="427117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311F96E-DA79-4815-96B4-6EE7227947BF}"/>
              </a:ext>
            </a:extLst>
          </p:cNvPr>
          <p:cNvSpPr txBox="1"/>
          <p:nvPr/>
        </p:nvSpPr>
        <p:spPr>
          <a:xfrm>
            <a:off x="485410" y="687977"/>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err="1">
                <a:effectLst>
                  <a:outerShdw blurRad="38100" dist="38100" dir="2700000" algn="tl">
                    <a:srgbClr val="000000">
                      <a:alpha val="43137"/>
                    </a:srgbClr>
                  </a:outerShdw>
                </a:effectLst>
                <a:latin typeface="+mj-lt"/>
                <a:ea typeface="+mj-ea"/>
                <a:cs typeface="+mj-cs"/>
              </a:rPr>
              <a:t>Pieniądze</a:t>
            </a:r>
            <a:r>
              <a:rPr lang="en-US" sz="3600" b="1" dirty="0">
                <a:effectLst>
                  <a:outerShdw blurRad="38100" dist="38100" dir="2700000" algn="tl">
                    <a:srgbClr val="000000">
                      <a:alpha val="43137"/>
                    </a:srgbClr>
                  </a:outerShdw>
                </a:effectLst>
                <a:latin typeface="+mj-lt"/>
                <a:ea typeface="+mj-ea"/>
                <a:cs typeface="+mj-cs"/>
              </a:rPr>
              <a:t> </a:t>
            </a:r>
            <a:r>
              <a:rPr lang="en-US" sz="3600" b="1" dirty="0" err="1">
                <a:effectLst>
                  <a:outerShdw blurRad="38100" dist="38100" dir="2700000" algn="tl">
                    <a:srgbClr val="000000">
                      <a:alpha val="43137"/>
                    </a:srgbClr>
                  </a:outerShdw>
                </a:effectLst>
                <a:latin typeface="+mj-lt"/>
                <a:ea typeface="+mj-ea"/>
                <a:cs typeface="+mj-cs"/>
              </a:rPr>
              <a:t>i</a:t>
            </a:r>
            <a:r>
              <a:rPr lang="en-US" sz="3600" b="1" dirty="0">
                <a:effectLst>
                  <a:outerShdw blurRad="38100" dist="38100" dir="2700000" algn="tl">
                    <a:srgbClr val="000000">
                      <a:alpha val="43137"/>
                    </a:srgbClr>
                  </a:outerShdw>
                </a:effectLst>
                <a:latin typeface="+mj-lt"/>
                <a:ea typeface="+mj-ea"/>
                <a:cs typeface="+mj-cs"/>
              </a:rPr>
              <a:t> partner/</a:t>
            </a:r>
            <a:r>
              <a:rPr lang="en-US" sz="3600" b="1" dirty="0" err="1">
                <a:effectLst>
                  <a:outerShdw blurRad="38100" dist="38100" dir="2700000" algn="tl">
                    <a:srgbClr val="000000">
                      <a:alpha val="43137"/>
                    </a:srgbClr>
                  </a:outerShdw>
                </a:effectLst>
                <a:latin typeface="+mj-lt"/>
                <a:ea typeface="+mj-ea"/>
                <a:cs typeface="+mj-cs"/>
              </a:rPr>
              <a:t>małżonek</a:t>
            </a:r>
            <a:endParaRPr lang="en-US" sz="3600" b="1"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2" name="TextBox 11">
            <a:extLst>
              <a:ext uri="{FF2B5EF4-FFF2-40B4-BE49-F238E27FC236}">
                <a16:creationId xmlns="" xmlns:a16="http://schemas.microsoft.com/office/drawing/2014/main" id="{43695803-DB0C-45EA-9D39-9FD923330956}"/>
              </a:ext>
            </a:extLst>
          </p:cNvPr>
          <p:cNvSpPr txBox="1"/>
          <p:nvPr/>
        </p:nvSpPr>
        <p:spPr>
          <a:xfrm>
            <a:off x="643469" y="1782981"/>
            <a:ext cx="4008384" cy="4393982"/>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5" name="Picture Placeholder 4" descr="Graphical user interface, application&#10;&#10;Description automatically generated">
            <a:extLst>
              <a:ext uri="{FF2B5EF4-FFF2-40B4-BE49-F238E27FC236}">
                <a16:creationId xmlns="" xmlns:a16="http://schemas.microsoft.com/office/drawing/2014/main" id="{C5CF9F13-198C-4681-BC59-BC5F48675A0A}"/>
              </a:ext>
            </a:extLst>
          </p:cNvPr>
          <p:cNvPicPr>
            <a:picLocks noGrp="1" noChangeAspect="1"/>
          </p:cNvPicPr>
          <p:nvPr>
            <p:ph type="pic" sz="quarter" idx="10"/>
          </p:nvPr>
        </p:nvPicPr>
        <p:blipFill rotWithShape="1">
          <a:blip r:embed="rId2">
            <a:alphaModFix/>
            <a:extLst>
              <a:ext uri="{BEBA8EAE-BF5A-486C-A8C5-ECC9F3942E4B}">
                <a14:imgProps xmlns:a14="http://schemas.microsoft.com/office/drawing/2010/main">
                  <a14:imgLayer r:embed="rId3">
                    <a14:imgEffect>
                      <a14:sharpenSoften amount="25000"/>
                    </a14:imgEffect>
                    <a14:imgEffect>
                      <a14:colorTemperature colorTemp="7405"/>
                    </a14:imgEffect>
                    <a14:imgEffect>
                      <a14:saturation sat="0"/>
                    </a14:imgEffect>
                  </a14:imgLayer>
                </a14:imgProps>
              </a:ext>
              <a:ext uri="{28A0092B-C50C-407E-A947-70E740481C1C}">
                <a14:useLocalDpi xmlns:a14="http://schemas.microsoft.com/office/drawing/2010/main" val="0"/>
              </a:ext>
            </a:extLst>
          </a:blip>
          <a:srcRect t="7538" r="23010" b="1211"/>
          <a:stretch/>
        </p:blipFill>
        <p:spPr>
          <a:xfrm>
            <a:off x="5113362" y="1782980"/>
            <a:ext cx="6065270" cy="4798491"/>
          </a:xfrm>
          <a:prstGeom prst="rect">
            <a:avLst/>
          </a:prstGeom>
        </p:spPr>
      </p:pic>
      <p:cxnSp>
        <p:nvCxnSpPr>
          <p:cNvPr id="10" name="Straight Connector 9">
            <a:extLst>
              <a:ext uri="{FF2B5EF4-FFF2-40B4-BE49-F238E27FC236}">
                <a16:creationId xmlns="" xmlns:a16="http://schemas.microsoft.com/office/drawing/2014/main" id="{4644835C-49C9-4FCA-885F-33BE66F48E5C}"/>
              </a:ext>
            </a:extLst>
          </p:cNvPr>
          <p:cNvCxnSpPr/>
          <p:nvPr/>
        </p:nvCxnSpPr>
        <p:spPr>
          <a:xfrm>
            <a:off x="826851" y="496110"/>
            <a:ext cx="1595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 xmlns:a16="http://schemas.microsoft.com/office/drawing/2014/main" id="{72A1133C-5EC2-4A89-8000-4CED80A924CC}"/>
              </a:ext>
            </a:extLst>
          </p:cNvPr>
          <p:cNvSpPr/>
          <p:nvPr/>
        </p:nvSpPr>
        <p:spPr>
          <a:xfrm rot="5400000">
            <a:off x="-427770" y="5029267"/>
            <a:ext cx="2210888" cy="135534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solidFill>
                <a:schemeClr val="tx1"/>
              </a:solidFill>
            </a:endParaRPr>
          </a:p>
        </p:txBody>
      </p:sp>
      <p:sp>
        <p:nvSpPr>
          <p:cNvPr id="25" name="Isosceles Triangle 24">
            <a:extLst>
              <a:ext uri="{FF2B5EF4-FFF2-40B4-BE49-F238E27FC236}">
                <a16:creationId xmlns="" xmlns:a16="http://schemas.microsoft.com/office/drawing/2014/main" id="{71CD717D-EE4A-4415-BDC6-B8F90A85587D}"/>
              </a:ext>
            </a:extLst>
          </p:cNvPr>
          <p:cNvSpPr/>
          <p:nvPr/>
        </p:nvSpPr>
        <p:spPr>
          <a:xfrm rot="16200000">
            <a:off x="10408883" y="427770"/>
            <a:ext cx="2210888" cy="135534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k-MK">
              <a:solidFill>
                <a:schemeClr val="tx1"/>
              </a:solidFill>
            </a:endParaRPr>
          </a:p>
        </p:txBody>
      </p:sp>
      <p:sp>
        <p:nvSpPr>
          <p:cNvPr id="26" name="Isosceles Triangle 25">
            <a:extLst>
              <a:ext uri="{FF2B5EF4-FFF2-40B4-BE49-F238E27FC236}">
                <a16:creationId xmlns="" xmlns:a16="http://schemas.microsoft.com/office/drawing/2014/main" id="{904FF3A0-C453-4A32-8DD4-3297FC6DC8D9}"/>
              </a:ext>
            </a:extLst>
          </p:cNvPr>
          <p:cNvSpPr/>
          <p:nvPr/>
        </p:nvSpPr>
        <p:spPr>
          <a:xfrm rot="16200000">
            <a:off x="-287703" y="5232997"/>
            <a:ext cx="1546226" cy="947887"/>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mk-MK">
              <a:solidFill>
                <a:schemeClr val="tx1"/>
              </a:solidFill>
            </a:endParaRPr>
          </a:p>
        </p:txBody>
      </p:sp>
      <p:sp>
        <p:nvSpPr>
          <p:cNvPr id="27" name="Isosceles Triangle 26">
            <a:extLst>
              <a:ext uri="{FF2B5EF4-FFF2-40B4-BE49-F238E27FC236}">
                <a16:creationId xmlns="" xmlns:a16="http://schemas.microsoft.com/office/drawing/2014/main" id="{2C36AD7C-FBD5-4DA9-8AFF-BA0ECF8F9CAD}"/>
              </a:ext>
            </a:extLst>
          </p:cNvPr>
          <p:cNvSpPr/>
          <p:nvPr/>
        </p:nvSpPr>
        <p:spPr>
          <a:xfrm rot="5400000">
            <a:off x="10952932" y="688253"/>
            <a:ext cx="1546226" cy="947887"/>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mk-MK">
              <a:solidFill>
                <a:schemeClr val="tx1"/>
              </a:solidFill>
            </a:endParaRPr>
          </a:p>
        </p:txBody>
      </p:sp>
      <p:sp>
        <p:nvSpPr>
          <p:cNvPr id="9" name="TextBox 8">
            <a:extLst>
              <a:ext uri="{FF2B5EF4-FFF2-40B4-BE49-F238E27FC236}">
                <a16:creationId xmlns="" xmlns:a16="http://schemas.microsoft.com/office/drawing/2014/main" id="{4F3654B3-7B5A-41AE-B077-3F47F503F3F2}"/>
              </a:ext>
            </a:extLst>
          </p:cNvPr>
          <p:cNvSpPr txBox="1"/>
          <p:nvPr/>
        </p:nvSpPr>
        <p:spPr>
          <a:xfrm>
            <a:off x="347583" y="2007418"/>
            <a:ext cx="3510561" cy="369332"/>
          </a:xfrm>
          <a:prstGeom prst="rect">
            <a:avLst/>
          </a:prstGeom>
          <a:noFill/>
        </p:spPr>
        <p:txBody>
          <a:bodyPr wrap="square" rtlCol="0">
            <a:spAutoFit/>
          </a:bodyPr>
          <a:lstStyle/>
          <a:p>
            <a:r>
              <a:rPr lang="en-US" b="1" dirty="0" err="1">
                <a:effectLst>
                  <a:outerShdw blurRad="38100" dist="38100" dir="2700000" algn="tl">
                    <a:srgbClr val="000000">
                      <a:alpha val="43137"/>
                    </a:srgbClr>
                  </a:outerShdw>
                </a:effectLst>
              </a:rPr>
              <a:t>Partnerstwo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finansowe</a:t>
            </a:r>
            <a:endParaRPr lang="mk-MK" b="1" dirty="0">
              <a:effectLst>
                <a:outerShdw blurRad="38100" dist="38100" dir="2700000" algn="tl">
                  <a:srgbClr val="000000">
                    <a:alpha val="43137"/>
                  </a:srgbClr>
                </a:outerShdw>
              </a:effectLst>
            </a:endParaRPr>
          </a:p>
        </p:txBody>
      </p:sp>
      <p:sp>
        <p:nvSpPr>
          <p:cNvPr id="30" name="TextBox 29">
            <a:extLst>
              <a:ext uri="{FF2B5EF4-FFF2-40B4-BE49-F238E27FC236}">
                <a16:creationId xmlns="" xmlns:a16="http://schemas.microsoft.com/office/drawing/2014/main" id="{7342F7C8-1C76-4648-8B58-87E585FCF974}"/>
              </a:ext>
            </a:extLst>
          </p:cNvPr>
          <p:cNvSpPr txBox="1"/>
          <p:nvPr/>
        </p:nvSpPr>
        <p:spPr>
          <a:xfrm>
            <a:off x="939355" y="2681228"/>
            <a:ext cx="3510561" cy="369332"/>
          </a:xfrm>
          <a:prstGeom prst="rect">
            <a:avLst/>
          </a:prstGeom>
          <a:noFill/>
        </p:spPr>
        <p:txBody>
          <a:bodyPr wrap="square" rtlCol="0">
            <a:spAutoFit/>
          </a:bodyPr>
          <a:lstStyle/>
          <a:p>
            <a:r>
              <a:rPr lang="en-US" dirty="0" err="1">
                <a:effectLst>
                  <a:outerShdw blurRad="38100" dist="38100" dir="2700000" algn="tl">
                    <a:srgbClr val="000000">
                      <a:alpha val="43137"/>
                    </a:srgbClr>
                  </a:outerShdw>
                </a:effectLst>
              </a:rPr>
              <a:t>Partnerstwo</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finansowe</a:t>
            </a:r>
            <a:r>
              <a:rPr lang="pl-PL" dirty="0" smtClean="0">
                <a:effectLst>
                  <a:outerShdw blurRad="38100" dist="38100" dir="2700000" algn="tl">
                    <a:srgbClr val="000000">
                      <a:alpha val="43137"/>
                    </a:srgbClr>
                  </a:outerShdw>
                </a:effectLst>
              </a:rPr>
              <a:t>?</a:t>
            </a:r>
            <a:endParaRPr lang="mk-MK" dirty="0">
              <a:effectLst>
                <a:outerShdw blurRad="38100" dist="38100" dir="2700000" algn="tl">
                  <a:srgbClr val="000000">
                    <a:alpha val="43137"/>
                  </a:srgbClr>
                </a:outerShdw>
              </a:effectLst>
            </a:endParaRPr>
          </a:p>
        </p:txBody>
      </p:sp>
      <p:sp>
        <p:nvSpPr>
          <p:cNvPr id="34" name="TextBox 33">
            <a:extLst>
              <a:ext uri="{FF2B5EF4-FFF2-40B4-BE49-F238E27FC236}">
                <a16:creationId xmlns="" xmlns:a16="http://schemas.microsoft.com/office/drawing/2014/main" id="{94AE7DDE-F718-4922-84E3-F0EB857BBE4A}"/>
              </a:ext>
            </a:extLst>
          </p:cNvPr>
          <p:cNvSpPr txBox="1"/>
          <p:nvPr/>
        </p:nvSpPr>
        <p:spPr>
          <a:xfrm>
            <a:off x="1822149" y="4427812"/>
            <a:ext cx="3510561" cy="923330"/>
          </a:xfrm>
          <a:prstGeom prst="rect">
            <a:avLst/>
          </a:prstGeom>
          <a:noFill/>
        </p:spPr>
        <p:txBody>
          <a:bodyPr wrap="square" rtlCol="0">
            <a:spAutoFit/>
          </a:bodyPr>
          <a:lstStyle/>
          <a:p>
            <a:r>
              <a:rPr lang="pl-PL" dirty="0">
                <a:effectLst>
                  <a:outerShdw blurRad="38100" dist="38100" dir="2700000" algn="tl">
                    <a:srgbClr val="000000">
                      <a:alpha val="43137"/>
                    </a:srgbClr>
                  </a:outerShdw>
                </a:effectLst>
              </a:rPr>
              <a:t>Czy możesz podać jakieś przykłady udanego partnerstwa i co sprawia, że są one skuteczne?</a:t>
            </a:r>
            <a:endParaRPr lang="mk-MK" dirty="0">
              <a:effectLst>
                <a:outerShdw blurRad="38100" dist="38100" dir="2700000" algn="tl">
                  <a:srgbClr val="000000">
                    <a:alpha val="43137"/>
                  </a:srgbClr>
                </a:outerShdw>
              </a:effectLst>
            </a:endParaRPr>
          </a:p>
        </p:txBody>
      </p:sp>
      <p:sp>
        <p:nvSpPr>
          <p:cNvPr id="38" name="TextBox 37">
            <a:extLst>
              <a:ext uri="{FF2B5EF4-FFF2-40B4-BE49-F238E27FC236}">
                <a16:creationId xmlns="" xmlns:a16="http://schemas.microsoft.com/office/drawing/2014/main" id="{13735992-F3D8-4800-B6C5-158D60B9ADA1}"/>
              </a:ext>
            </a:extLst>
          </p:cNvPr>
          <p:cNvSpPr txBox="1"/>
          <p:nvPr/>
        </p:nvSpPr>
        <p:spPr>
          <a:xfrm>
            <a:off x="1437178" y="3535894"/>
            <a:ext cx="3510561" cy="646331"/>
          </a:xfrm>
          <a:prstGeom prst="rect">
            <a:avLst/>
          </a:prstGeom>
          <a:noFill/>
        </p:spPr>
        <p:txBody>
          <a:bodyPr wrap="square" rtlCol="0">
            <a:spAutoFit/>
          </a:bodyPr>
          <a:lstStyle/>
          <a:p>
            <a:r>
              <a:rPr lang="pl-PL" dirty="0">
                <a:effectLst>
                  <a:outerShdw blurRad="38100" dist="38100" dir="2700000" algn="tl">
                    <a:srgbClr val="000000">
                      <a:alpha val="43137"/>
                    </a:srgbClr>
                  </a:outerShdw>
                </a:effectLst>
              </a:rPr>
              <a:t>Jakie są cechy udanego partnerstwa?</a:t>
            </a:r>
            <a:endParaRPr lang="mk-MK"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9285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812</Words>
  <Application>Microsoft Office PowerPoint</Application>
  <PresentationFormat>Panoramiczny</PresentationFormat>
  <Paragraphs>97</Paragraphs>
  <Slides>12</Slides>
  <Notes>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12</vt:i4>
      </vt:variant>
    </vt:vector>
  </HeadingPairs>
  <TitlesOfParts>
    <vt:vector size="18" baseType="lpstr">
      <vt:lpstr>Arial</vt:lpstr>
      <vt:lpstr>Calibri</vt:lpstr>
      <vt:lpstr>Calibri Light</vt:lpstr>
      <vt:lpstr>Georgia</vt:lpstr>
      <vt:lpstr>Poppins Light</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Partnerstwo finansowe</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Aleksandar Todorovski</dc:creator>
  <cp:lastModifiedBy>Ola</cp:lastModifiedBy>
  <cp:revision>7</cp:revision>
  <dcterms:created xsi:type="dcterms:W3CDTF">2022-11-13T13:51:37Z</dcterms:created>
  <dcterms:modified xsi:type="dcterms:W3CDTF">2022-11-17T10:29:22Z</dcterms:modified>
</cp:coreProperties>
</file>