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A9CCF-ADC9-4527-87E0-3D0AA57B7A9A}"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D55E2-77DB-440D-AA93-96A11418E32F}" type="slidenum">
              <a:rPr lang="en-US" smtClean="0"/>
              <a:t>‹#›</a:t>
            </a:fld>
            <a:endParaRPr lang="en-US"/>
          </a:p>
        </p:txBody>
      </p:sp>
    </p:spTree>
    <p:extLst>
      <p:ext uri="{BB962C8B-B14F-4D97-AF65-F5344CB8AC3E}">
        <p14:creationId xmlns:p14="http://schemas.microsoft.com/office/powerpoint/2010/main" val="276146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165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42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extLst>
      <p:ext uri="{BB962C8B-B14F-4D97-AF65-F5344CB8AC3E}">
        <p14:creationId xmlns:p14="http://schemas.microsoft.com/office/powerpoint/2010/main" val="321238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86F6AA-96D1-48BC-B59E-218FE5C8B59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316125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6F6AA-96D1-48BC-B59E-218FE5C8B59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42520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6F6AA-96D1-48BC-B59E-218FE5C8B59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2805784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 B" userDrawn="1">
  <p:cSld name="Blank type B">
    <p:spTree>
      <p:nvGrpSpPr>
        <p:cNvPr id="1" name="Shape 121"/>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750F7F3-5592-42B3-A3B2-F14AD0C3C27A}"/>
              </a:ext>
            </a:extLst>
          </p:cNvPr>
          <p:cNvSpPr>
            <a:spLocks noGrp="1"/>
          </p:cNvSpPr>
          <p:nvPr>
            <p:ph type="pic" sz="quarter" idx="10"/>
          </p:nvPr>
        </p:nvSpPr>
        <p:spPr>
          <a:xfrm>
            <a:off x="1227138" y="1758950"/>
            <a:ext cx="2036762" cy="2036763"/>
          </a:xfrm>
        </p:spPr>
        <p:txBody>
          <a:bodyPr/>
          <a:lstStyle/>
          <a:p>
            <a:endParaRPr lang="mk-MK"/>
          </a:p>
        </p:txBody>
      </p:sp>
      <p:sp>
        <p:nvSpPr>
          <p:cNvPr id="13" name="Picture Placeholder 2">
            <a:extLst>
              <a:ext uri="{FF2B5EF4-FFF2-40B4-BE49-F238E27FC236}">
                <a16:creationId xmlns:a16="http://schemas.microsoft.com/office/drawing/2014/main" xmlns="" id="{32C019FE-7270-402E-A2A2-03A7505AE1E5}"/>
              </a:ext>
            </a:extLst>
          </p:cNvPr>
          <p:cNvSpPr>
            <a:spLocks noGrp="1"/>
          </p:cNvSpPr>
          <p:nvPr>
            <p:ph type="pic" sz="quarter" idx="11"/>
          </p:nvPr>
        </p:nvSpPr>
        <p:spPr>
          <a:xfrm>
            <a:off x="3763923" y="1758949"/>
            <a:ext cx="2036762" cy="2036763"/>
          </a:xfrm>
        </p:spPr>
        <p:txBody>
          <a:bodyPr/>
          <a:lstStyle/>
          <a:p>
            <a:endParaRPr lang="mk-MK"/>
          </a:p>
        </p:txBody>
      </p:sp>
      <p:sp>
        <p:nvSpPr>
          <p:cNvPr id="14" name="Picture Placeholder 2">
            <a:extLst>
              <a:ext uri="{FF2B5EF4-FFF2-40B4-BE49-F238E27FC236}">
                <a16:creationId xmlns:a16="http://schemas.microsoft.com/office/drawing/2014/main" xmlns="" id="{88B2523D-C0CC-4271-B670-1C5FD8BCD567}"/>
              </a:ext>
            </a:extLst>
          </p:cNvPr>
          <p:cNvSpPr>
            <a:spLocks noGrp="1"/>
          </p:cNvSpPr>
          <p:nvPr>
            <p:ph type="pic" sz="quarter" idx="12"/>
          </p:nvPr>
        </p:nvSpPr>
        <p:spPr>
          <a:xfrm>
            <a:off x="6300708" y="1758948"/>
            <a:ext cx="2036762" cy="2036763"/>
          </a:xfrm>
        </p:spPr>
        <p:txBody>
          <a:bodyPr/>
          <a:lstStyle/>
          <a:p>
            <a:endParaRPr lang="mk-MK"/>
          </a:p>
        </p:txBody>
      </p:sp>
      <p:sp>
        <p:nvSpPr>
          <p:cNvPr id="15" name="Picture Placeholder 2">
            <a:extLst>
              <a:ext uri="{FF2B5EF4-FFF2-40B4-BE49-F238E27FC236}">
                <a16:creationId xmlns:a16="http://schemas.microsoft.com/office/drawing/2014/main" xmlns="" id="{A2656F1A-96AB-48D7-B987-505DF9424176}"/>
              </a:ext>
            </a:extLst>
          </p:cNvPr>
          <p:cNvSpPr>
            <a:spLocks noGrp="1"/>
          </p:cNvSpPr>
          <p:nvPr>
            <p:ph type="pic" sz="quarter" idx="13"/>
          </p:nvPr>
        </p:nvSpPr>
        <p:spPr>
          <a:xfrm>
            <a:off x="8837493" y="1758947"/>
            <a:ext cx="2036762" cy="2036763"/>
          </a:xfrm>
        </p:spPr>
        <p:txBody>
          <a:bodyPr/>
          <a:lstStyle/>
          <a:p>
            <a:endParaRPr lang="mk-MK"/>
          </a:p>
        </p:txBody>
      </p:sp>
    </p:spTree>
    <p:extLst>
      <p:ext uri="{BB962C8B-B14F-4D97-AF65-F5344CB8AC3E}">
        <p14:creationId xmlns:p14="http://schemas.microsoft.com/office/powerpoint/2010/main" val="44094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6F6AA-96D1-48BC-B59E-218FE5C8B59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197478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6F6AA-96D1-48BC-B59E-218FE5C8B59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350485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86F6AA-96D1-48BC-B59E-218FE5C8B59E}"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266727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86F6AA-96D1-48BC-B59E-218FE5C8B59E}"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39762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6F6AA-96D1-48BC-B59E-218FE5C8B59E}"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273476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F6AA-96D1-48BC-B59E-218FE5C8B59E}"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270841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86F6AA-96D1-48BC-B59E-218FE5C8B59E}"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365889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86F6AA-96D1-48BC-B59E-218FE5C8B59E}"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3CC0E-14F1-4C8D-BA48-A0297145E774}" type="slidenum">
              <a:rPr lang="en-US" smtClean="0"/>
              <a:t>‹#›</a:t>
            </a:fld>
            <a:endParaRPr lang="en-US"/>
          </a:p>
        </p:txBody>
      </p:sp>
    </p:spTree>
    <p:extLst>
      <p:ext uri="{BB962C8B-B14F-4D97-AF65-F5344CB8AC3E}">
        <p14:creationId xmlns:p14="http://schemas.microsoft.com/office/powerpoint/2010/main" val="197162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6F6AA-96D1-48BC-B59E-218FE5C8B59E}" type="datetimeFigureOut">
              <a:rPr lang="en-US" smtClean="0"/>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3CC0E-14F1-4C8D-BA48-A0297145E774}" type="slidenum">
              <a:rPr lang="en-US" smtClean="0"/>
              <a:t>‹#›</a:t>
            </a:fld>
            <a:endParaRPr lang="en-US"/>
          </a:p>
        </p:txBody>
      </p:sp>
    </p:spTree>
    <p:extLst>
      <p:ext uri="{BB962C8B-B14F-4D97-AF65-F5344CB8AC3E}">
        <p14:creationId xmlns:p14="http://schemas.microsoft.com/office/powerpoint/2010/main" val="2064819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5.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p:nvPr/>
        </p:nvSpPr>
        <p:spPr>
          <a:xfrm>
            <a:off x="9932893" y="-1936376"/>
            <a:ext cx="155700" cy="370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75" name="Google Shape;175;p1"/>
          <p:cNvSpPr txBox="1"/>
          <p:nvPr/>
        </p:nvSpPr>
        <p:spPr>
          <a:xfrm>
            <a:off x="4508500" y="6430538"/>
            <a:ext cx="7454900" cy="34170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176" name="Google Shape;176;p1"/>
          <p:cNvSpPr txBox="1"/>
          <p:nvPr/>
        </p:nvSpPr>
        <p:spPr>
          <a:xfrm>
            <a:off x="532061" y="6443238"/>
            <a:ext cx="1418015" cy="32316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FFFFFF"/>
                </a:solidFill>
                <a:latin typeface="Arial"/>
                <a:ea typeface="Arial"/>
                <a:cs typeface="Arial"/>
                <a:sym typeface="Arial"/>
              </a:rPr>
              <a:t>smswomen.eu</a:t>
            </a:r>
            <a:endParaRPr sz="1500" b="1" i="0" u="none" strike="noStrike" cap="none">
              <a:solidFill>
                <a:srgbClr val="FFFFFF"/>
              </a:solidFill>
              <a:latin typeface="Arial"/>
              <a:ea typeface="Arial"/>
              <a:cs typeface="Arial"/>
              <a:sym typeface="Arial"/>
            </a:endParaRPr>
          </a:p>
        </p:txBody>
      </p:sp>
      <p:pic>
        <p:nvPicPr>
          <p:cNvPr id="177" name="Google Shape;177;p1" descr="Immagine 14"/>
          <p:cNvPicPr preferRelativeResize="0"/>
          <p:nvPr/>
        </p:nvPicPr>
        <p:blipFill rotWithShape="1">
          <a:blip r:embed="rId3">
            <a:alphaModFix/>
          </a:blip>
          <a:srcRect/>
          <a:stretch/>
        </p:blipFill>
        <p:spPr>
          <a:xfrm>
            <a:off x="9946256" y="1055648"/>
            <a:ext cx="1706166" cy="369608"/>
          </a:xfrm>
          <a:prstGeom prst="rect">
            <a:avLst/>
          </a:prstGeom>
          <a:noFill/>
          <a:ln>
            <a:noFill/>
          </a:ln>
        </p:spPr>
      </p:pic>
      <p:cxnSp>
        <p:nvCxnSpPr>
          <p:cNvPr id="178" name="Google Shape;178;p1"/>
          <p:cNvCxnSpPr/>
          <p:nvPr/>
        </p:nvCxnSpPr>
        <p:spPr>
          <a:xfrm>
            <a:off x="588790" y="1676400"/>
            <a:ext cx="11127879" cy="0"/>
          </a:xfrm>
          <a:prstGeom prst="straightConnector1">
            <a:avLst/>
          </a:prstGeom>
          <a:noFill/>
          <a:ln w="12700" cap="flat" cmpd="sng">
            <a:solidFill>
              <a:srgbClr val="A81C49"/>
            </a:solidFill>
            <a:prstDash val="solid"/>
            <a:miter lim="8000"/>
            <a:headEnd type="none" w="sm" len="sm"/>
            <a:tailEnd type="none" w="sm" len="sm"/>
          </a:ln>
        </p:spPr>
      </p:cxnSp>
      <p:sp>
        <p:nvSpPr>
          <p:cNvPr id="179" name="Google Shape;179;p1"/>
          <p:cNvSpPr txBox="1"/>
          <p:nvPr/>
        </p:nvSpPr>
        <p:spPr>
          <a:xfrm>
            <a:off x="6209048" y="2648826"/>
            <a:ext cx="5591192" cy="584735"/>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pl-PL" sz="3200" b="1" dirty="0" smtClean="0">
                <a:solidFill>
                  <a:schemeClr val="dk1"/>
                </a:solidFill>
                <a:latin typeface="Arial"/>
                <a:ea typeface="Arial"/>
                <a:cs typeface="Arial"/>
                <a:sym typeface="Arial"/>
              </a:rPr>
              <a:t>Moduł: oszczędności</a:t>
            </a:r>
            <a:endParaRPr sz="1400" b="0" i="0" u="none" strike="noStrike" cap="none" dirty="0">
              <a:solidFill>
                <a:srgbClr val="000000"/>
              </a:solidFill>
              <a:latin typeface="Arial"/>
              <a:ea typeface="Arial"/>
              <a:cs typeface="Arial"/>
              <a:sym typeface="Arial"/>
            </a:endParaRPr>
          </a:p>
        </p:txBody>
      </p:sp>
      <p:sp>
        <p:nvSpPr>
          <p:cNvPr id="180" name="Google Shape;180;p1"/>
          <p:cNvSpPr txBox="1"/>
          <p:nvPr/>
        </p:nvSpPr>
        <p:spPr>
          <a:xfrm>
            <a:off x="6292630" y="3740281"/>
            <a:ext cx="5772613" cy="40011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181" name="Google Shape;181;p1"/>
          <p:cNvCxnSpPr/>
          <p:nvPr/>
        </p:nvCxnSpPr>
        <p:spPr>
          <a:xfrm>
            <a:off x="475332" y="5215982"/>
            <a:ext cx="11241337" cy="1"/>
          </a:xfrm>
          <a:prstGeom prst="straightConnector1">
            <a:avLst/>
          </a:prstGeom>
          <a:noFill/>
          <a:ln w="12700" cap="flat" cmpd="sng">
            <a:solidFill>
              <a:srgbClr val="A81C49"/>
            </a:solidFill>
            <a:prstDash val="solid"/>
            <a:miter lim="8000"/>
            <a:headEnd type="none" w="sm" len="sm"/>
            <a:tailEnd type="none" w="sm" len="sm"/>
          </a:ln>
        </p:spPr>
      </p:cxnSp>
      <p:sp>
        <p:nvSpPr>
          <p:cNvPr id="182" name="Google Shape;182;p1"/>
          <p:cNvSpPr txBox="1"/>
          <p:nvPr/>
        </p:nvSpPr>
        <p:spPr>
          <a:xfrm>
            <a:off x="5166360" y="5362048"/>
            <a:ext cx="169951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dirty="0" smtClean="0">
                <a:solidFill>
                  <a:srgbClr val="FF0000"/>
                </a:solidFill>
                <a:latin typeface="Calibri"/>
                <a:ea typeface="Calibri"/>
                <a:cs typeface="Calibri"/>
                <a:sym typeface="Calibri"/>
              </a:rPr>
              <a:t>15/11</a:t>
            </a:r>
            <a:r>
              <a:rPr lang="en-GB" sz="1800" b="1" i="0" u="none" strike="noStrike" cap="none" dirty="0" smtClean="0">
                <a:solidFill>
                  <a:srgbClr val="FF0000"/>
                </a:solidFill>
                <a:latin typeface="Calibri"/>
                <a:ea typeface="Calibri"/>
                <a:cs typeface="Calibri"/>
                <a:sym typeface="Calibri"/>
              </a:rPr>
              <a:t>/2022</a:t>
            </a:r>
            <a:endParaRPr sz="1400" b="0" i="0" u="none" strike="noStrike" cap="none" dirty="0">
              <a:solidFill>
                <a:srgbClr val="000000"/>
              </a:solidFill>
              <a:latin typeface="Arial"/>
              <a:ea typeface="Arial"/>
              <a:cs typeface="Arial"/>
              <a:sym typeface="Arial"/>
            </a:endParaRPr>
          </a:p>
        </p:txBody>
      </p:sp>
      <p:sp>
        <p:nvSpPr>
          <p:cNvPr id="183" name="Google Shape;183;p1"/>
          <p:cNvSpPr txBox="1"/>
          <p:nvPr/>
        </p:nvSpPr>
        <p:spPr>
          <a:xfrm>
            <a:off x="389773" y="5374209"/>
            <a:ext cx="39186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smtClean="0">
                <a:solidFill>
                  <a:srgbClr val="FF0000"/>
                </a:solidFill>
                <a:latin typeface="Calibri"/>
                <a:ea typeface="Calibri"/>
                <a:cs typeface="Calibri"/>
                <a:sym typeface="Calibri"/>
              </a:rPr>
              <a:t>Palermo, Italy</a:t>
            </a:r>
            <a:endParaRPr sz="1400" b="0" i="0" u="none" strike="noStrike" cap="none" dirty="0">
              <a:solidFill>
                <a:srgbClr val="000000"/>
              </a:solidFill>
              <a:latin typeface="Arial"/>
              <a:ea typeface="Arial"/>
              <a:cs typeface="Arial"/>
              <a:sym typeface="Arial"/>
            </a:endParaRPr>
          </a:p>
        </p:txBody>
      </p:sp>
      <p:sp>
        <p:nvSpPr>
          <p:cNvPr id="184" name="Google Shape;184;p1"/>
          <p:cNvSpPr txBox="1"/>
          <p:nvPr/>
        </p:nvSpPr>
        <p:spPr>
          <a:xfrm>
            <a:off x="8173120" y="5381736"/>
            <a:ext cx="3627120" cy="92333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dirty="0">
                <a:solidFill>
                  <a:srgbClr val="FF0000"/>
                </a:solidFill>
                <a:latin typeface="Calibri"/>
                <a:ea typeface="Calibri"/>
                <a:cs typeface="Calibri"/>
                <a:sym typeface="Calibri"/>
              </a:rPr>
              <a:t>Name of the presenter</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GB" sz="1800" b="0" i="0" u="none" strike="noStrike" cap="none" dirty="0" smtClean="0">
                <a:solidFill>
                  <a:srgbClr val="FF0000"/>
                </a:solidFill>
                <a:latin typeface="Calibri"/>
                <a:ea typeface="Calibri"/>
                <a:cs typeface="Calibri"/>
                <a:sym typeface="Calibri"/>
              </a:rPr>
              <a:t>National Council For Gender Equality</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GB" sz="1800" b="0" i="0" u="none" strike="noStrike" cap="none" dirty="0">
                <a:solidFill>
                  <a:srgbClr val="FF0000"/>
                </a:solidFill>
                <a:latin typeface="Calibri"/>
                <a:ea typeface="Calibri"/>
                <a:cs typeface="Calibri"/>
                <a:sym typeface="Calibri"/>
              </a:rPr>
              <a:t>E-mail of the presenter</a:t>
            </a:r>
            <a:endParaRPr sz="1400" b="0" i="0" u="none" strike="noStrike" cap="none" dirty="0">
              <a:solidFill>
                <a:srgbClr val="000000"/>
              </a:solidFill>
              <a:latin typeface="Arial"/>
              <a:ea typeface="Arial"/>
              <a:cs typeface="Arial"/>
              <a:sym typeface="Arial"/>
            </a:endParaRPr>
          </a:p>
        </p:txBody>
      </p:sp>
      <p:pic>
        <p:nvPicPr>
          <p:cNvPr id="186" name="Google Shape;186;p1"/>
          <p:cNvPicPr preferRelativeResize="0"/>
          <p:nvPr/>
        </p:nvPicPr>
        <p:blipFill rotWithShape="1">
          <a:blip r:embed="rId4">
            <a:alphaModFix/>
          </a:blip>
          <a:srcRect/>
          <a:stretch/>
        </p:blipFill>
        <p:spPr>
          <a:xfrm>
            <a:off x="152400" y="1676400"/>
            <a:ext cx="5098925" cy="3533250"/>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773" y="980018"/>
            <a:ext cx="1157971" cy="445238"/>
          </a:xfrm>
          <a:prstGeom prst="rect">
            <a:avLst/>
          </a:prstGeom>
        </p:spPr>
      </p:pic>
    </p:spTree>
    <p:extLst>
      <p:ext uri="{BB962C8B-B14F-4D97-AF65-F5344CB8AC3E}">
        <p14:creationId xmlns:p14="http://schemas.microsoft.com/office/powerpoint/2010/main" val="3941495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75B0E67-DFB8-4521-ACDD-8719A98601BD}"/>
              </a:ext>
            </a:extLst>
          </p:cNvPr>
          <p:cNvSpPr txBox="1"/>
          <p:nvPr/>
        </p:nvSpPr>
        <p:spPr>
          <a:xfrm>
            <a:off x="2069213" y="866199"/>
            <a:ext cx="7075974" cy="1815882"/>
          </a:xfrm>
          <a:prstGeom prst="rect">
            <a:avLst/>
          </a:prstGeom>
          <a:noFill/>
        </p:spPr>
        <p:txBody>
          <a:bodyPr wrap="square" rtlCol="0">
            <a:spAutoFit/>
          </a:bodyPr>
          <a:lstStyle/>
          <a:p>
            <a:r>
              <a:rPr lang="pl-PL" sz="2800" dirty="0" smtClean="0"/>
              <a:t>Ilość oszczędności wzrasta, w zależności od wybranej strategii oszczędzania, </a:t>
            </a:r>
            <a:r>
              <a:rPr lang="pl-PL" sz="2800" dirty="0"/>
              <a:t>indywidualne potrzeby życiowe będą wpływać na nasze strategie oszczędzania</a:t>
            </a:r>
            <a:endParaRPr lang="mk-MK" sz="2800" dirty="0"/>
          </a:p>
        </p:txBody>
      </p:sp>
      <p:pic>
        <p:nvPicPr>
          <p:cNvPr id="5" name="Picture 4" descr="A picture containing person, indoor&#10;&#10;Description automatically generated">
            <a:extLst>
              <a:ext uri="{FF2B5EF4-FFF2-40B4-BE49-F238E27FC236}">
                <a16:creationId xmlns:a16="http://schemas.microsoft.com/office/drawing/2014/main" xmlns="" id="{845682CB-35DB-40BC-9650-6F130E244F33}"/>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6739150" y="2908615"/>
            <a:ext cx="5168628" cy="3731750"/>
          </a:xfrm>
          <a:prstGeom prst="rect">
            <a:avLst/>
          </a:prstGeom>
          <a:effectLst>
            <a:outerShdw blurRad="50800" dist="50800" dir="5400000" algn="ctr" rotWithShape="0">
              <a:srgbClr val="000000">
                <a:alpha val="36000"/>
              </a:srgbClr>
            </a:outerShdw>
          </a:effectLst>
        </p:spPr>
      </p:pic>
      <p:sp>
        <p:nvSpPr>
          <p:cNvPr id="8" name="TextBox 7">
            <a:extLst>
              <a:ext uri="{FF2B5EF4-FFF2-40B4-BE49-F238E27FC236}">
                <a16:creationId xmlns:a16="http://schemas.microsoft.com/office/drawing/2014/main" xmlns="" id="{425C4EB4-DF61-465C-857C-D9317930F24F}"/>
              </a:ext>
            </a:extLst>
          </p:cNvPr>
          <p:cNvSpPr txBox="1"/>
          <p:nvPr/>
        </p:nvSpPr>
        <p:spPr>
          <a:xfrm>
            <a:off x="2206942" y="3629074"/>
            <a:ext cx="3751994" cy="2677656"/>
          </a:xfrm>
          <a:prstGeom prst="rect">
            <a:avLst/>
          </a:prstGeom>
          <a:noFill/>
        </p:spPr>
        <p:txBody>
          <a:bodyPr wrap="square" rtlCol="0">
            <a:spAutoFit/>
          </a:bodyPr>
          <a:lstStyle/>
          <a:p>
            <a:r>
              <a:rPr lang="pl-PL" sz="2400" dirty="0"/>
              <a:t>Młodsze osoby mogą stosować bardziej ryzykowną strategię</a:t>
            </a:r>
          </a:p>
          <a:p>
            <a:endParaRPr lang="pl-PL" sz="2400" dirty="0"/>
          </a:p>
          <a:p>
            <a:r>
              <a:rPr lang="pl-PL" sz="2400" dirty="0"/>
              <a:t>Seniorzy powinni stosować bardziej </a:t>
            </a:r>
            <a:r>
              <a:rPr lang="pl-PL" sz="2400" dirty="0" smtClean="0"/>
              <a:t>bezpieczną </a:t>
            </a:r>
            <a:r>
              <a:rPr lang="pl-PL" sz="2400" dirty="0"/>
              <a:t>strategię oszczędzania</a:t>
            </a:r>
            <a:endParaRPr lang="mk-MK" sz="2400" dirty="0"/>
          </a:p>
        </p:txBody>
      </p:sp>
      <p:sp>
        <p:nvSpPr>
          <p:cNvPr id="2" name="Arrow: Right 1">
            <a:extLst>
              <a:ext uri="{FF2B5EF4-FFF2-40B4-BE49-F238E27FC236}">
                <a16:creationId xmlns:a16="http://schemas.microsoft.com/office/drawing/2014/main" xmlns="" id="{5644023B-9AF9-43CF-A8B5-CB20F10DEA7A}"/>
              </a:ext>
            </a:extLst>
          </p:cNvPr>
          <p:cNvSpPr/>
          <p:nvPr/>
        </p:nvSpPr>
        <p:spPr>
          <a:xfrm>
            <a:off x="896342" y="3917092"/>
            <a:ext cx="530386" cy="43248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200"/>
          </a:p>
        </p:txBody>
      </p:sp>
      <p:sp>
        <p:nvSpPr>
          <p:cNvPr id="10" name="Arrow: Right 9">
            <a:extLst>
              <a:ext uri="{FF2B5EF4-FFF2-40B4-BE49-F238E27FC236}">
                <a16:creationId xmlns:a16="http://schemas.microsoft.com/office/drawing/2014/main" xmlns="" id="{7550B6B8-AC77-4D4A-88C3-4FF5D2E03026}"/>
              </a:ext>
            </a:extLst>
          </p:cNvPr>
          <p:cNvSpPr/>
          <p:nvPr/>
        </p:nvSpPr>
        <p:spPr>
          <a:xfrm>
            <a:off x="870532" y="5220730"/>
            <a:ext cx="530386" cy="43248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20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858" y="866199"/>
            <a:ext cx="973354" cy="374253"/>
          </a:xfrm>
          <a:prstGeom prst="rect">
            <a:avLst/>
          </a:prstGeom>
        </p:spPr>
      </p:pic>
      <p:pic>
        <p:nvPicPr>
          <p:cNvPr id="13" name="Google Shape;393;p16" descr="Immagine 14"/>
          <p:cNvPicPr preferRelativeResize="0"/>
          <p:nvPr/>
        </p:nvPicPr>
        <p:blipFill rotWithShape="1">
          <a:blip r:embed="rId5">
            <a:alphaModFix/>
          </a:blip>
          <a:srcRect/>
          <a:stretch/>
        </p:blipFill>
        <p:spPr>
          <a:xfrm>
            <a:off x="10002012" y="866199"/>
            <a:ext cx="1706166" cy="369608"/>
          </a:xfrm>
          <a:prstGeom prst="rect">
            <a:avLst/>
          </a:prstGeom>
          <a:noFill/>
          <a:ln>
            <a:noFill/>
          </a:ln>
        </p:spPr>
      </p:pic>
    </p:spTree>
    <p:extLst>
      <p:ext uri="{BB962C8B-B14F-4D97-AF65-F5344CB8AC3E}">
        <p14:creationId xmlns:p14="http://schemas.microsoft.com/office/powerpoint/2010/main" val="186589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a:spLocks noGrp="1"/>
          </p:cNvSpPr>
          <p:nvPr>
            <p:ph type="title"/>
          </p:nvPr>
        </p:nvSpPr>
        <p:spPr>
          <a:xfrm>
            <a:off x="1003172" y="2776922"/>
            <a:ext cx="4913067" cy="1155872"/>
          </a:xfrm>
          <a:prstGeom prst="rect">
            <a:avLst/>
          </a:prstGeom>
        </p:spPr>
        <p:txBody>
          <a:bodyPr vert="horz" wrap="square" lIns="0" tIns="47413" rIns="0" bIns="0" rtlCol="0" anchor="ctr">
            <a:spAutoFit/>
          </a:bodyPr>
          <a:lstStyle/>
          <a:p>
            <a:pPr marL="8467" algn="ctr">
              <a:lnSpc>
                <a:spcPct val="100000"/>
              </a:lnSpc>
              <a:spcBef>
                <a:spcPts val="373"/>
              </a:spcBef>
            </a:pPr>
            <a:r>
              <a:rPr lang="pl-PL" sz="3600" dirty="0" smtClean="0">
                <a:effectLst>
                  <a:outerShdw blurRad="38100" dist="38100" dir="2700000" algn="tl">
                    <a:srgbClr val="000000">
                      <a:alpha val="43137"/>
                    </a:srgbClr>
                  </a:outerShdw>
                </a:effectLst>
                <a:latin typeface="Georgia"/>
                <a:cs typeface="Georgia"/>
              </a:rPr>
              <a:t>Co to jest oszczędzanie „na czarną godzinę”</a:t>
            </a:r>
            <a:r>
              <a:rPr lang="en-US" sz="3600" i="1" dirty="0" smtClean="0">
                <a:solidFill>
                  <a:schemeClr val="tx1"/>
                </a:solidFill>
                <a:effectLst>
                  <a:outerShdw blurRad="38100" dist="38100" dir="2700000" algn="tl">
                    <a:srgbClr val="000000">
                      <a:alpha val="43137"/>
                    </a:srgbClr>
                  </a:outerShdw>
                </a:effectLst>
                <a:latin typeface="Georgia"/>
                <a:cs typeface="Georgia"/>
              </a:rPr>
              <a:t>?</a:t>
            </a:r>
            <a:endParaRPr sz="3600" i="1" dirty="0">
              <a:solidFill>
                <a:schemeClr val="tx1"/>
              </a:solidFill>
              <a:effectLst>
                <a:outerShdw blurRad="38100" dist="38100" dir="2700000" algn="tl">
                  <a:srgbClr val="000000">
                    <a:alpha val="43137"/>
                  </a:srgbClr>
                </a:outerShdw>
              </a:effectLst>
              <a:latin typeface="Georgia"/>
              <a:cs typeface="Georgia"/>
            </a:endParaRPr>
          </a:p>
        </p:txBody>
      </p:sp>
      <p:pic>
        <p:nvPicPr>
          <p:cNvPr id="5" name="Picture 4" descr="A picture containing text, accessory, vector graphics&#10;&#10;Description automatically generated">
            <a:extLst>
              <a:ext uri="{FF2B5EF4-FFF2-40B4-BE49-F238E27FC236}">
                <a16:creationId xmlns:a16="http://schemas.microsoft.com/office/drawing/2014/main" xmlns="" id="{45BE8F03-A670-4848-9473-0A324EB986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5000"/>
                    </a14:imgEffect>
                    <a14:imgEffect>
                      <a14:colorTemperature colorTemp="11500"/>
                    </a14:imgEffect>
                    <a14:imgEffect>
                      <a14:saturation sat="23000"/>
                    </a14:imgEffect>
                    <a14:imgEffect>
                      <a14:brightnessContrast contrast="53000"/>
                    </a14:imgEffect>
                  </a14:imgLayer>
                </a14:imgProps>
              </a:ext>
              <a:ext uri="{28A0092B-C50C-407E-A947-70E740481C1C}">
                <a14:useLocalDpi xmlns:a14="http://schemas.microsoft.com/office/drawing/2010/main" val="0"/>
              </a:ext>
            </a:extLst>
          </a:blip>
          <a:stretch>
            <a:fillRect/>
          </a:stretch>
        </p:blipFill>
        <p:spPr>
          <a:xfrm>
            <a:off x="6395503" y="1563889"/>
            <a:ext cx="5110196" cy="4937388"/>
          </a:xfrm>
          <a:prstGeom prst="rect">
            <a:avLst/>
          </a:prstGeom>
          <a:effectLst>
            <a:outerShdw dist="50800" dir="21540000" algn="ctr" rotWithShape="0">
              <a:srgbClr val="000000">
                <a:alpha val="46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521" y="491946"/>
            <a:ext cx="973354" cy="374253"/>
          </a:xfrm>
          <a:prstGeom prst="rect">
            <a:avLst/>
          </a:prstGeom>
        </p:spPr>
      </p:pic>
      <p:pic>
        <p:nvPicPr>
          <p:cNvPr id="8" name="Google Shape;393;p16" descr="Immagine 14"/>
          <p:cNvPicPr preferRelativeResize="0"/>
          <p:nvPr/>
        </p:nvPicPr>
        <p:blipFill rotWithShape="1">
          <a:blip r:embed="rId5">
            <a:alphaModFix/>
          </a:blip>
          <a:srcRect/>
          <a:stretch/>
        </p:blipFill>
        <p:spPr>
          <a:xfrm>
            <a:off x="9799533" y="496591"/>
            <a:ext cx="1706166" cy="369608"/>
          </a:xfrm>
          <a:prstGeom prst="rect">
            <a:avLst/>
          </a:prstGeom>
          <a:noFill/>
          <a:ln>
            <a:noFill/>
          </a:ln>
        </p:spPr>
      </p:pic>
    </p:spTree>
    <p:extLst>
      <p:ext uri="{BB962C8B-B14F-4D97-AF65-F5344CB8AC3E}">
        <p14:creationId xmlns:p14="http://schemas.microsoft.com/office/powerpoint/2010/main" val="383826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304800" y="1051539"/>
            <a:ext cx="5791200" cy="316326"/>
          </a:xfrm>
          <a:prstGeom prst="rect">
            <a:avLst/>
          </a:prstGeom>
        </p:spPr>
        <p:txBody>
          <a:bodyPr vert="horz" wrap="square" lIns="0" tIns="8467" rIns="0" bIns="0" rtlCol="0" anchor="ctr">
            <a:spAutoFit/>
          </a:bodyPr>
          <a:lstStyle/>
          <a:p>
            <a:pPr marL="8467">
              <a:lnSpc>
                <a:spcPct val="100000"/>
              </a:lnSpc>
              <a:spcBef>
                <a:spcPts val="67"/>
              </a:spcBef>
            </a:pPr>
            <a:r>
              <a:rPr lang="pl-PL" sz="2000" spc="87" dirty="0" smtClean="0">
                <a:effectLst>
                  <a:outerShdw blurRad="38100" dist="38100" dir="2700000" algn="tl">
                    <a:srgbClr val="000000">
                      <a:alpha val="43137"/>
                    </a:srgbClr>
                  </a:outerShdw>
                </a:effectLst>
                <a:latin typeface="Georgia"/>
                <a:cs typeface="Georgia"/>
              </a:rPr>
              <a:t>Oszczędzanie na przypadki losowe</a:t>
            </a:r>
            <a:endParaRPr sz="2000" dirty="0">
              <a:effectLst>
                <a:outerShdw blurRad="38100" dist="38100" dir="2700000" algn="tl">
                  <a:srgbClr val="000000">
                    <a:alpha val="43137"/>
                  </a:srgbClr>
                </a:outerShdw>
              </a:effectLst>
              <a:latin typeface="Georgia"/>
              <a:cs typeface="Georgia"/>
            </a:endParaRPr>
          </a:p>
        </p:txBody>
      </p:sp>
      <p:sp>
        <p:nvSpPr>
          <p:cNvPr id="12" name="object 10">
            <a:extLst>
              <a:ext uri="{FF2B5EF4-FFF2-40B4-BE49-F238E27FC236}">
                <a16:creationId xmlns:a16="http://schemas.microsoft.com/office/drawing/2014/main" xmlns="" id="{85DAD492-623B-43A0-8260-41F044B3C85F}"/>
              </a:ext>
            </a:extLst>
          </p:cNvPr>
          <p:cNvSpPr txBox="1">
            <a:spLocks/>
          </p:cNvSpPr>
          <p:nvPr/>
        </p:nvSpPr>
        <p:spPr>
          <a:xfrm>
            <a:off x="889831" y="2017842"/>
            <a:ext cx="6096895" cy="2034745"/>
          </a:xfrm>
          <a:prstGeom prst="rect">
            <a:avLst/>
          </a:prstGeom>
        </p:spPr>
        <p:txBody>
          <a:bodyPr vert="horz" wrap="square" lIns="0" tIns="846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spc="87" dirty="0">
                <a:effectLst>
                  <a:outerShdw blurRad="38100" dist="38100" dir="2700000" algn="tl">
                    <a:srgbClr val="000000">
                      <a:alpha val="43137"/>
                    </a:srgbClr>
                  </a:outerShdw>
                </a:effectLst>
                <a:latin typeface="Georgia"/>
              </a:rPr>
              <a:t>Fundusz awaryjny powinien znajdować się na oddzielnym koncie niż konto, z którego codziennie korzystamy do różnych płatności. </a:t>
            </a:r>
            <a:endParaRPr lang="pl-PL" sz="2000" spc="87" dirty="0" smtClean="0">
              <a:effectLst>
                <a:outerShdw blurRad="38100" dist="38100" dir="2700000" algn="tl">
                  <a:srgbClr val="000000">
                    <a:alpha val="43137"/>
                  </a:srgbClr>
                </a:outerShdw>
              </a:effectLst>
              <a:latin typeface="Georgia"/>
            </a:endParaRPr>
          </a:p>
          <a:p>
            <a:r>
              <a:rPr lang="pl-PL" sz="2000" spc="87" dirty="0" smtClean="0">
                <a:effectLst>
                  <a:outerShdw blurRad="38100" dist="38100" dir="2700000" algn="tl">
                    <a:srgbClr val="000000">
                      <a:alpha val="43137"/>
                    </a:srgbClr>
                  </a:outerShdw>
                </a:effectLst>
                <a:latin typeface="Georgia"/>
              </a:rPr>
              <a:t>Nie </a:t>
            </a:r>
            <a:r>
              <a:rPr lang="pl-PL" sz="2000" spc="87" dirty="0">
                <a:effectLst>
                  <a:outerShdw blurRad="38100" dist="38100" dir="2700000" algn="tl">
                    <a:srgbClr val="000000">
                      <a:alpha val="43137"/>
                    </a:srgbClr>
                  </a:outerShdw>
                </a:effectLst>
                <a:latin typeface="Georgia"/>
              </a:rPr>
              <a:t>powinniśmy go używać, dopóki nie będzie to naprawdę </a:t>
            </a:r>
            <a:r>
              <a:rPr lang="pl-PL" sz="2000" spc="87" dirty="0" smtClean="0">
                <a:effectLst>
                  <a:outerShdw blurRad="38100" dist="38100" dir="2700000" algn="tl">
                    <a:srgbClr val="000000">
                      <a:alpha val="43137"/>
                    </a:srgbClr>
                  </a:outerShdw>
                </a:effectLst>
                <a:latin typeface="Georgia"/>
              </a:rPr>
              <a:t>niezbędne.</a:t>
            </a:r>
            <a:endParaRPr lang="ru-RU" sz="2000" spc="87" dirty="0">
              <a:effectLst>
                <a:outerShdw blurRad="38100" dist="38100" dir="2700000" algn="tl">
                  <a:srgbClr val="000000">
                    <a:alpha val="43137"/>
                  </a:srgbClr>
                </a:outerShdw>
              </a:effectLst>
              <a:latin typeface="Georgia"/>
              <a:cs typeface="Georgia"/>
            </a:endParaRPr>
          </a:p>
          <a:p>
            <a:pPr marL="8467">
              <a:lnSpc>
                <a:spcPct val="100000"/>
              </a:lnSpc>
              <a:spcBef>
                <a:spcPts val="67"/>
              </a:spcBef>
            </a:pPr>
            <a:endParaRPr lang="ru-RU" sz="2000" spc="87" dirty="0">
              <a:effectLst>
                <a:outerShdw blurRad="38100" dist="38100" dir="2700000" algn="tl">
                  <a:srgbClr val="000000">
                    <a:alpha val="43137"/>
                  </a:srgbClr>
                </a:outerShdw>
              </a:effectLst>
              <a:latin typeface="Georgia"/>
              <a:cs typeface="Georgia"/>
            </a:endParaRPr>
          </a:p>
          <a:p>
            <a:pPr marL="351367" indent="-342900">
              <a:lnSpc>
                <a:spcPct val="100000"/>
              </a:lnSpc>
              <a:spcBef>
                <a:spcPts val="67"/>
              </a:spcBef>
              <a:buFont typeface="Wingdings" panose="05000000000000000000" pitchFamily="2" charset="2"/>
              <a:buChar char="q"/>
            </a:pPr>
            <a:endParaRPr lang="ru-RU" sz="2000" dirty="0">
              <a:effectLst>
                <a:outerShdw blurRad="38100" dist="38100" dir="2700000" algn="tl">
                  <a:srgbClr val="000000">
                    <a:alpha val="43137"/>
                  </a:srgbClr>
                </a:outerShdw>
              </a:effectLst>
              <a:latin typeface="Georgia"/>
              <a:cs typeface="Georgia"/>
            </a:endParaRPr>
          </a:p>
        </p:txBody>
      </p:sp>
      <p:sp>
        <p:nvSpPr>
          <p:cNvPr id="2" name="TextBox 1">
            <a:extLst>
              <a:ext uri="{FF2B5EF4-FFF2-40B4-BE49-F238E27FC236}">
                <a16:creationId xmlns:a16="http://schemas.microsoft.com/office/drawing/2014/main" xmlns="" id="{8FDF089B-2D84-4FD6-837F-D4490D189282}"/>
              </a:ext>
            </a:extLst>
          </p:cNvPr>
          <p:cNvSpPr txBox="1"/>
          <p:nvPr/>
        </p:nvSpPr>
        <p:spPr>
          <a:xfrm>
            <a:off x="2826057" y="3915330"/>
            <a:ext cx="5359155" cy="2031325"/>
          </a:xfrm>
          <a:prstGeom prst="rect">
            <a:avLst/>
          </a:prstGeom>
          <a:noFill/>
        </p:spPr>
        <p:txBody>
          <a:bodyPr wrap="square" rtlCol="0">
            <a:spAutoFit/>
          </a:bodyPr>
          <a:lstStyle/>
          <a:p>
            <a:pPr>
              <a:lnSpc>
                <a:spcPct val="90000"/>
              </a:lnSpc>
              <a:spcBef>
                <a:spcPct val="0"/>
              </a:spcBef>
            </a:pPr>
            <a:r>
              <a:rPr lang="mk-MK" sz="2000" spc="87" dirty="0">
                <a:effectLst>
                  <a:outerShdw blurRad="38100" dist="38100" dir="2700000" algn="tl">
                    <a:srgbClr val="000000">
                      <a:alpha val="43137"/>
                    </a:srgbClr>
                  </a:outerShdw>
                </a:effectLst>
                <a:latin typeface="Georgia"/>
                <a:ea typeface="+mj-ea"/>
                <a:cs typeface="+mj-cs"/>
              </a:rPr>
              <a:t> </a:t>
            </a:r>
            <a:r>
              <a:rPr lang="pl-PL" sz="2000" spc="87" dirty="0">
                <a:effectLst>
                  <a:outerShdw blurRad="38100" dist="38100" dir="2700000" algn="tl">
                    <a:srgbClr val="000000">
                      <a:alpha val="43137"/>
                    </a:srgbClr>
                  </a:outerShdw>
                </a:effectLst>
                <a:latin typeface="Georgia"/>
                <a:ea typeface="+mj-ea"/>
                <a:cs typeface="+mj-cs"/>
              </a:rPr>
              <a:t>Sprawy pilne i nieoczekiwane obejmują:</a:t>
            </a:r>
          </a:p>
          <a:p>
            <a:pPr>
              <a:lnSpc>
                <a:spcPct val="90000"/>
              </a:lnSpc>
              <a:spcBef>
                <a:spcPct val="0"/>
              </a:spcBef>
            </a:pPr>
            <a:endParaRPr lang="pl-PL" sz="2000" spc="87" dirty="0">
              <a:effectLst>
                <a:outerShdw blurRad="38100" dist="38100" dir="2700000" algn="tl">
                  <a:srgbClr val="000000">
                    <a:alpha val="43137"/>
                  </a:srgbClr>
                </a:outerShdw>
              </a:effectLst>
              <a:latin typeface="Georgia"/>
              <a:ea typeface="+mj-ea"/>
              <a:cs typeface="+mj-cs"/>
            </a:endParaRPr>
          </a:p>
          <a:p>
            <a:pPr>
              <a:lnSpc>
                <a:spcPct val="90000"/>
              </a:lnSpc>
              <a:spcBef>
                <a:spcPct val="0"/>
              </a:spcBef>
            </a:pPr>
            <a:r>
              <a:rPr lang="pl-PL" sz="2000" spc="87" dirty="0">
                <a:effectLst>
                  <a:outerShdw blurRad="38100" dist="38100" dir="2700000" algn="tl">
                    <a:srgbClr val="000000">
                      <a:alpha val="43137"/>
                    </a:srgbClr>
                  </a:outerShdw>
                </a:effectLst>
                <a:latin typeface="Georgia"/>
                <a:ea typeface="+mj-ea"/>
                <a:cs typeface="+mj-cs"/>
              </a:rPr>
              <a:t>-Rezygnacja z pracy</a:t>
            </a:r>
          </a:p>
          <a:p>
            <a:pPr>
              <a:lnSpc>
                <a:spcPct val="90000"/>
              </a:lnSpc>
              <a:spcBef>
                <a:spcPct val="0"/>
              </a:spcBef>
            </a:pPr>
            <a:r>
              <a:rPr lang="pl-PL" sz="2000" spc="87" dirty="0">
                <a:effectLst>
                  <a:outerShdw blurRad="38100" dist="38100" dir="2700000" algn="tl">
                    <a:srgbClr val="000000">
                      <a:alpha val="43137"/>
                    </a:srgbClr>
                  </a:outerShdw>
                </a:effectLst>
                <a:latin typeface="Georgia"/>
                <a:ea typeface="+mj-ea"/>
                <a:cs typeface="+mj-cs"/>
              </a:rPr>
              <a:t>-Opóźnienie wynagrodzenia</a:t>
            </a:r>
          </a:p>
          <a:p>
            <a:pPr>
              <a:lnSpc>
                <a:spcPct val="90000"/>
              </a:lnSpc>
              <a:spcBef>
                <a:spcPct val="0"/>
              </a:spcBef>
            </a:pPr>
            <a:r>
              <a:rPr lang="pl-PL" sz="2000" spc="87" dirty="0">
                <a:effectLst>
                  <a:outerShdw blurRad="38100" dist="38100" dir="2700000" algn="tl">
                    <a:srgbClr val="000000">
                      <a:alpha val="43137"/>
                    </a:srgbClr>
                  </a:outerShdw>
                </a:effectLst>
                <a:latin typeface="Georgia"/>
                <a:ea typeface="+mj-ea"/>
                <a:cs typeface="+mj-cs"/>
              </a:rPr>
              <a:t>-Problemy zdrowotne</a:t>
            </a:r>
          </a:p>
          <a:p>
            <a:pPr>
              <a:lnSpc>
                <a:spcPct val="90000"/>
              </a:lnSpc>
              <a:spcBef>
                <a:spcPct val="0"/>
              </a:spcBef>
            </a:pPr>
            <a:r>
              <a:rPr lang="pl-PL" sz="2000" spc="87" dirty="0">
                <a:effectLst>
                  <a:outerShdw blurRad="38100" dist="38100" dir="2700000" algn="tl">
                    <a:srgbClr val="000000">
                      <a:alpha val="43137"/>
                    </a:srgbClr>
                  </a:outerShdw>
                </a:effectLst>
                <a:latin typeface="Georgia"/>
                <a:ea typeface="+mj-ea"/>
                <a:cs typeface="+mj-cs"/>
              </a:rPr>
              <a:t>-Wypadek</a:t>
            </a:r>
          </a:p>
          <a:p>
            <a:pPr>
              <a:lnSpc>
                <a:spcPct val="90000"/>
              </a:lnSpc>
              <a:spcBef>
                <a:spcPct val="0"/>
              </a:spcBef>
            </a:pPr>
            <a:r>
              <a:rPr lang="pl-PL" sz="2000" spc="87" dirty="0">
                <a:effectLst>
                  <a:outerShdw blurRad="38100" dist="38100" dir="2700000" algn="tl">
                    <a:srgbClr val="000000">
                      <a:alpha val="43137"/>
                    </a:srgbClr>
                  </a:outerShdw>
                </a:effectLst>
                <a:latin typeface="Georgia"/>
                <a:ea typeface="+mj-ea"/>
                <a:cs typeface="+mj-cs"/>
              </a:rPr>
              <a:t>-Kryzys finansowy lub </a:t>
            </a:r>
            <a:r>
              <a:rPr lang="pl-PL" sz="2000" spc="87" dirty="0" smtClean="0">
                <a:effectLst>
                  <a:outerShdw blurRad="38100" dist="38100" dir="2700000" algn="tl">
                    <a:srgbClr val="000000">
                      <a:alpha val="43137"/>
                    </a:srgbClr>
                  </a:outerShdw>
                </a:effectLst>
                <a:latin typeface="Georgia"/>
                <a:ea typeface="+mj-ea"/>
                <a:cs typeface="+mj-cs"/>
              </a:rPr>
              <a:t>gospodarczy</a:t>
            </a:r>
            <a:endParaRPr lang="mk-MK"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521" y="491946"/>
            <a:ext cx="973354" cy="374253"/>
          </a:xfrm>
          <a:prstGeom prst="rect">
            <a:avLst/>
          </a:prstGeom>
        </p:spPr>
      </p:pic>
      <p:pic>
        <p:nvPicPr>
          <p:cNvPr id="11" name="Google Shape;393;p16" descr="Immagine 14"/>
          <p:cNvPicPr preferRelativeResize="0"/>
          <p:nvPr/>
        </p:nvPicPr>
        <p:blipFill rotWithShape="1">
          <a:blip r:embed="rId3">
            <a:alphaModFix/>
          </a:blip>
          <a:srcRect/>
          <a:stretch/>
        </p:blipFill>
        <p:spPr>
          <a:xfrm>
            <a:off x="9799533" y="496591"/>
            <a:ext cx="1706166" cy="369608"/>
          </a:xfrm>
          <a:prstGeom prst="rect">
            <a:avLst/>
          </a:prstGeom>
          <a:noFill/>
          <a:ln>
            <a:noFill/>
          </a:ln>
        </p:spPr>
      </p:pic>
      <p:pic>
        <p:nvPicPr>
          <p:cNvPr id="13" name="Picture 2" descr="Hand handing over money to another hand isolated on white background,  business concept Image - Stock by Pixlr">
            <a:extLst>
              <a:ext uri="{FF2B5EF4-FFF2-40B4-BE49-F238E27FC236}">
                <a16:creationId xmlns:a16="http://schemas.microsoft.com/office/drawing/2014/main" xmlns="" id="{54C3C8F1-6B70-408A-833A-3397591845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7919" y="2639369"/>
            <a:ext cx="3147038" cy="314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34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7" name="Google Shape;1644;p22">
            <a:extLst>
              <a:ext uri="{FF2B5EF4-FFF2-40B4-BE49-F238E27FC236}">
                <a16:creationId xmlns:a16="http://schemas.microsoft.com/office/drawing/2014/main" xmlns="" id="{C969EAAE-3E13-4ED7-B539-0FDF8398BE9E}"/>
              </a:ext>
            </a:extLst>
          </p:cNvPr>
          <p:cNvPicPr preferRelativeResize="0"/>
          <p:nvPr/>
        </p:nvPicPr>
        <p:blipFill rotWithShape="1">
          <a:blip r:embed="rId3">
            <a:alphaModFix/>
            <a:extLst>
              <a:ext uri="{BEBA8EAE-BF5A-486C-A8C5-ECC9F3942E4B}">
                <a14:imgProps xmlns:a14="http://schemas.microsoft.com/office/drawing/2010/main">
                  <a14:imgLayer r:embed="rId4">
                    <a14:imgEffect>
                      <a14:saturation sat="66000"/>
                    </a14:imgEffect>
                  </a14:imgLayer>
                </a14:imgProps>
              </a:ext>
            </a:extLst>
          </a:blip>
          <a:srcRect l="5962" t="12189" b="13027"/>
          <a:stretch/>
        </p:blipFill>
        <p:spPr>
          <a:xfrm>
            <a:off x="-407451" y="2817598"/>
            <a:ext cx="3411000" cy="3411000"/>
          </a:xfrm>
          <a:prstGeom prst="chord">
            <a:avLst>
              <a:gd name="adj1" fmla="val 13174523"/>
              <a:gd name="adj2" fmla="val 8428124"/>
            </a:avLst>
          </a:prstGeom>
          <a:noFill/>
          <a:ln>
            <a:noFill/>
          </a:ln>
        </p:spPr>
      </p:pic>
      <p:sp>
        <p:nvSpPr>
          <p:cNvPr id="3" name="Oval 2">
            <a:extLst>
              <a:ext uri="{FF2B5EF4-FFF2-40B4-BE49-F238E27FC236}">
                <a16:creationId xmlns:a16="http://schemas.microsoft.com/office/drawing/2014/main" xmlns="" id="{3A4A1D06-F7F2-4197-B6D5-EFC3172C065A}"/>
              </a:ext>
            </a:extLst>
          </p:cNvPr>
          <p:cNvSpPr/>
          <p:nvPr/>
        </p:nvSpPr>
        <p:spPr>
          <a:xfrm>
            <a:off x="3890912" y="1078703"/>
            <a:ext cx="2793442" cy="2904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4" name="Rectangle 3">
            <a:extLst>
              <a:ext uri="{FF2B5EF4-FFF2-40B4-BE49-F238E27FC236}">
                <a16:creationId xmlns:a16="http://schemas.microsoft.com/office/drawing/2014/main" xmlns="" id="{3EF90607-E8E8-49BA-91CC-A75965CF8FE2}"/>
              </a:ext>
            </a:extLst>
          </p:cNvPr>
          <p:cNvSpPr/>
          <p:nvPr/>
        </p:nvSpPr>
        <p:spPr>
          <a:xfrm>
            <a:off x="10972800" y="5938887"/>
            <a:ext cx="1093509" cy="77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grpSp>
        <p:nvGrpSpPr>
          <p:cNvPr id="13" name="Google Shape;741;p49">
            <a:extLst>
              <a:ext uri="{FF2B5EF4-FFF2-40B4-BE49-F238E27FC236}">
                <a16:creationId xmlns:a16="http://schemas.microsoft.com/office/drawing/2014/main" xmlns="" id="{9DE942F4-2328-4940-944D-4753BEDB3D01}"/>
              </a:ext>
            </a:extLst>
          </p:cNvPr>
          <p:cNvGrpSpPr/>
          <p:nvPr/>
        </p:nvGrpSpPr>
        <p:grpSpPr>
          <a:xfrm>
            <a:off x="5705808" y="2987499"/>
            <a:ext cx="978546" cy="791311"/>
            <a:chOff x="1934025" y="1001650"/>
            <a:chExt cx="415300" cy="355600"/>
          </a:xfrm>
        </p:grpSpPr>
        <p:sp>
          <p:nvSpPr>
            <p:cNvPr id="14" name="Google Shape;742;p49">
              <a:extLst>
                <a:ext uri="{FF2B5EF4-FFF2-40B4-BE49-F238E27FC236}">
                  <a16:creationId xmlns:a16="http://schemas.microsoft.com/office/drawing/2014/main" xmlns="" id="{FBE710FB-B9B6-40AD-8ECA-F46DCF5A6417}"/>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3;p49">
              <a:extLst>
                <a:ext uri="{FF2B5EF4-FFF2-40B4-BE49-F238E27FC236}">
                  <a16:creationId xmlns:a16="http://schemas.microsoft.com/office/drawing/2014/main" xmlns="" id="{A87069E6-B4A0-47DE-BBF6-F09C6B75D933}"/>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4;p49">
              <a:extLst>
                <a:ext uri="{FF2B5EF4-FFF2-40B4-BE49-F238E27FC236}">
                  <a16:creationId xmlns:a16="http://schemas.microsoft.com/office/drawing/2014/main" xmlns="" id="{05301AA3-7480-4D44-98D7-FD62574ED9C3}"/>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5;p49">
              <a:extLst>
                <a:ext uri="{FF2B5EF4-FFF2-40B4-BE49-F238E27FC236}">
                  <a16:creationId xmlns:a16="http://schemas.microsoft.com/office/drawing/2014/main" xmlns="" id="{D016766B-4AE0-4C54-AA19-04022E24C929}"/>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TextBox 1">
            <a:extLst>
              <a:ext uri="{FF2B5EF4-FFF2-40B4-BE49-F238E27FC236}">
                <a16:creationId xmlns:a16="http://schemas.microsoft.com/office/drawing/2014/main" xmlns="" id="{D634A106-21EF-4537-A2DB-779A5DC3DA7D}"/>
              </a:ext>
            </a:extLst>
          </p:cNvPr>
          <p:cNvSpPr txBox="1"/>
          <p:nvPr/>
        </p:nvSpPr>
        <p:spPr>
          <a:xfrm>
            <a:off x="4158945" y="1679905"/>
            <a:ext cx="2257375" cy="1631216"/>
          </a:xfrm>
          <a:prstGeom prst="rect">
            <a:avLst/>
          </a:prstGeom>
          <a:noFill/>
        </p:spPr>
        <p:txBody>
          <a:bodyPr wrap="square" rtlCol="0">
            <a:spAutoFit/>
          </a:bodyPr>
          <a:lstStyle/>
          <a:p>
            <a:pPr algn="ctr"/>
            <a:r>
              <a:rPr lang="pl-PL" sz="2000" dirty="0"/>
              <a:t>Ile pieniędzy powinniśmy mieć na naszym koncie </a:t>
            </a:r>
            <a:r>
              <a:rPr lang="pl-PL" sz="2000" dirty="0" smtClean="0"/>
              <a:t>zaoszczędzone na czarną godzinę?</a:t>
            </a:r>
            <a:endParaRPr lang="mk-MK" sz="2000" dirty="0"/>
          </a:p>
        </p:txBody>
      </p:sp>
      <p:sp>
        <p:nvSpPr>
          <p:cNvPr id="12" name="Oval 11">
            <a:extLst>
              <a:ext uri="{FF2B5EF4-FFF2-40B4-BE49-F238E27FC236}">
                <a16:creationId xmlns:a16="http://schemas.microsoft.com/office/drawing/2014/main" xmlns="" id="{044257B4-2C7E-4A05-8B78-B86A38CED369}"/>
              </a:ext>
            </a:extLst>
          </p:cNvPr>
          <p:cNvSpPr/>
          <p:nvPr/>
        </p:nvSpPr>
        <p:spPr>
          <a:xfrm>
            <a:off x="8283717" y="1160764"/>
            <a:ext cx="2793442" cy="2904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18" name="TextBox 17">
            <a:extLst>
              <a:ext uri="{FF2B5EF4-FFF2-40B4-BE49-F238E27FC236}">
                <a16:creationId xmlns:a16="http://schemas.microsoft.com/office/drawing/2014/main" xmlns="" id="{0F49F7D2-F751-437E-8794-CB5B203C19D5}"/>
              </a:ext>
            </a:extLst>
          </p:cNvPr>
          <p:cNvSpPr txBox="1"/>
          <p:nvPr/>
        </p:nvSpPr>
        <p:spPr>
          <a:xfrm>
            <a:off x="8330452" y="1802139"/>
            <a:ext cx="2793442" cy="1477328"/>
          </a:xfrm>
          <a:prstGeom prst="rect">
            <a:avLst/>
          </a:prstGeom>
          <a:noFill/>
        </p:spPr>
        <p:txBody>
          <a:bodyPr wrap="square" rtlCol="0">
            <a:spAutoFit/>
          </a:bodyPr>
          <a:lstStyle/>
          <a:p>
            <a:pPr algn="ctr"/>
            <a:r>
              <a:rPr lang="pl-PL" dirty="0"/>
              <a:t>Czy nieplanowany koncert naszego ulubionego artysty to powód do wykorzystania oszczędności </a:t>
            </a:r>
            <a:r>
              <a:rPr lang="pl-PL" dirty="0" smtClean="0"/>
              <a:t>na czarną godzinę?</a:t>
            </a:r>
            <a:endParaRPr lang="mk-MK" dirty="0"/>
          </a:p>
        </p:txBody>
      </p:sp>
      <p:grpSp>
        <p:nvGrpSpPr>
          <p:cNvPr id="20" name="Google Shape;741;p49">
            <a:extLst>
              <a:ext uri="{FF2B5EF4-FFF2-40B4-BE49-F238E27FC236}">
                <a16:creationId xmlns:a16="http://schemas.microsoft.com/office/drawing/2014/main" xmlns="" id="{E1E7DEE0-718E-4892-9CB8-2AAEB9D70487}"/>
              </a:ext>
            </a:extLst>
          </p:cNvPr>
          <p:cNvGrpSpPr/>
          <p:nvPr/>
        </p:nvGrpSpPr>
        <p:grpSpPr>
          <a:xfrm>
            <a:off x="10390014" y="3033344"/>
            <a:ext cx="978546" cy="791311"/>
            <a:chOff x="1934025" y="1001650"/>
            <a:chExt cx="415300" cy="355600"/>
          </a:xfrm>
        </p:grpSpPr>
        <p:sp>
          <p:nvSpPr>
            <p:cNvPr id="21" name="Google Shape;742;p49">
              <a:extLst>
                <a:ext uri="{FF2B5EF4-FFF2-40B4-BE49-F238E27FC236}">
                  <a16:creationId xmlns:a16="http://schemas.microsoft.com/office/drawing/2014/main" xmlns="" id="{84E4FA85-2DE6-4F60-B3F2-EB64BED76861}"/>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43;p49">
              <a:extLst>
                <a:ext uri="{FF2B5EF4-FFF2-40B4-BE49-F238E27FC236}">
                  <a16:creationId xmlns:a16="http://schemas.microsoft.com/office/drawing/2014/main" xmlns="" id="{C0293064-4DB3-4275-A197-488D1DE51EE0}"/>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44;p49">
              <a:extLst>
                <a:ext uri="{FF2B5EF4-FFF2-40B4-BE49-F238E27FC236}">
                  <a16:creationId xmlns:a16="http://schemas.microsoft.com/office/drawing/2014/main" xmlns="" id="{2A499CE9-1128-4218-9B0F-9A779276DD8B}"/>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45;p49">
              <a:extLst>
                <a:ext uri="{FF2B5EF4-FFF2-40B4-BE49-F238E27FC236}">
                  <a16:creationId xmlns:a16="http://schemas.microsoft.com/office/drawing/2014/main" xmlns="" id="{7FFE952D-1F38-4817-A2DD-A0BC45201F07}"/>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 name="Rectangle 24">
            <a:extLst>
              <a:ext uri="{FF2B5EF4-FFF2-40B4-BE49-F238E27FC236}">
                <a16:creationId xmlns:a16="http://schemas.microsoft.com/office/drawing/2014/main" xmlns="" id="{3FD5E0D7-48F5-4FB8-939E-F9B3AF162250}"/>
              </a:ext>
            </a:extLst>
          </p:cNvPr>
          <p:cNvSpPr/>
          <p:nvPr/>
        </p:nvSpPr>
        <p:spPr>
          <a:xfrm>
            <a:off x="6323808" y="4270055"/>
            <a:ext cx="2793442" cy="244182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7" name="TextBox 26">
            <a:extLst>
              <a:ext uri="{FF2B5EF4-FFF2-40B4-BE49-F238E27FC236}">
                <a16:creationId xmlns:a16="http://schemas.microsoft.com/office/drawing/2014/main" xmlns="" id="{76B91CA1-35BA-47E4-A47E-A010517A1B14}"/>
              </a:ext>
            </a:extLst>
          </p:cNvPr>
          <p:cNvSpPr txBox="1"/>
          <p:nvPr/>
        </p:nvSpPr>
        <p:spPr>
          <a:xfrm>
            <a:off x="6445188" y="4453021"/>
            <a:ext cx="2508132" cy="1323439"/>
          </a:xfrm>
          <a:prstGeom prst="rect">
            <a:avLst/>
          </a:prstGeom>
          <a:noFill/>
        </p:spPr>
        <p:txBody>
          <a:bodyPr wrap="square" rtlCol="0">
            <a:spAutoFit/>
          </a:bodyPr>
          <a:lstStyle/>
          <a:p>
            <a:r>
              <a:rPr lang="pl-PL"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Celem jest posiadanie oszczędności, które będą w stanie pokryć nasze 3-6 </a:t>
            </a:r>
            <a:r>
              <a:rPr lang="pl-PL"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miesięczne koszty utrzymania</a:t>
            </a:r>
            <a:endParaRPr lang="mk-MK" sz="1600"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21" y="491946"/>
            <a:ext cx="973354" cy="374253"/>
          </a:xfrm>
          <a:prstGeom prst="rect">
            <a:avLst/>
          </a:prstGeom>
        </p:spPr>
      </p:pic>
      <p:pic>
        <p:nvPicPr>
          <p:cNvPr id="29" name="Google Shape;393;p16" descr="Immagine 14"/>
          <p:cNvPicPr preferRelativeResize="0"/>
          <p:nvPr/>
        </p:nvPicPr>
        <p:blipFill rotWithShape="1">
          <a:blip r:embed="rId6">
            <a:alphaModFix/>
          </a:blip>
          <a:srcRect/>
          <a:stretch/>
        </p:blipFill>
        <p:spPr>
          <a:xfrm>
            <a:off x="9799533" y="496591"/>
            <a:ext cx="1706166" cy="369608"/>
          </a:xfrm>
          <a:prstGeom prst="rect">
            <a:avLst/>
          </a:prstGeom>
          <a:noFill/>
          <a:ln>
            <a:noFill/>
          </a:ln>
        </p:spPr>
      </p:pic>
    </p:spTree>
    <p:extLst>
      <p:ext uri="{BB962C8B-B14F-4D97-AF65-F5344CB8AC3E}">
        <p14:creationId xmlns:p14="http://schemas.microsoft.com/office/powerpoint/2010/main" val="31526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17"/>
          <p:cNvPicPr preferRelativeResize="0"/>
          <p:nvPr/>
        </p:nvPicPr>
        <p:blipFill rotWithShape="1">
          <a:blip r:embed="rId3">
            <a:alphaModFix/>
          </a:blip>
          <a:srcRect/>
          <a:stretch/>
        </p:blipFill>
        <p:spPr>
          <a:xfrm>
            <a:off x="10077849" y="5675137"/>
            <a:ext cx="1706164" cy="369607"/>
          </a:xfrm>
          <a:prstGeom prst="rect">
            <a:avLst/>
          </a:prstGeom>
          <a:noFill/>
          <a:ln>
            <a:noFill/>
          </a:ln>
        </p:spPr>
      </p:pic>
      <p:sp>
        <p:nvSpPr>
          <p:cNvPr id="400" name="Google Shape;400;p17"/>
          <p:cNvSpPr txBox="1">
            <a:spLocks noGrp="1"/>
          </p:cNvSpPr>
          <p:nvPr>
            <p:ph type="sldNum" idx="12"/>
          </p:nvPr>
        </p:nvSpPr>
        <p:spPr>
          <a:xfrm>
            <a:off x="9060889" y="636519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GB" sz="2000">
                <a:solidFill>
                  <a:schemeClr val="lt1"/>
                </a:solidFill>
                <a:latin typeface="Calibri"/>
                <a:ea typeface="Calibri"/>
                <a:cs typeface="Calibri"/>
                <a:sym typeface="Calibri"/>
              </a:rPr>
              <a:t>6</a:t>
            </a:fld>
            <a:endParaRPr sz="2000">
              <a:solidFill>
                <a:schemeClr val="lt1"/>
              </a:solidFill>
              <a:latin typeface="Calibri"/>
              <a:ea typeface="Calibri"/>
              <a:cs typeface="Calibri"/>
              <a:sym typeface="Calibri"/>
            </a:endParaRPr>
          </a:p>
        </p:txBody>
      </p:sp>
      <p:sp>
        <p:nvSpPr>
          <p:cNvPr id="401" name="Google Shape;401;p17"/>
          <p:cNvSpPr/>
          <p:nvPr/>
        </p:nvSpPr>
        <p:spPr>
          <a:xfrm>
            <a:off x="600076" y="5645772"/>
            <a:ext cx="922741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2"/>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en-GB" sz="1150" b="0" i="0" u="none" strike="noStrike" cap="none">
                <a:solidFill>
                  <a:schemeClr val="dk2"/>
                </a:solidFill>
                <a:latin typeface="Calibri"/>
                <a:ea typeface="Calibri"/>
                <a:cs typeface="Calibri"/>
                <a:sym typeface="Calibri"/>
              </a:rPr>
              <a:t>.</a:t>
            </a:r>
            <a:endParaRPr sz="1150" b="0" i="0" u="none" strike="noStrike" cap="none">
              <a:solidFill>
                <a:schemeClr val="dk2"/>
              </a:solidFill>
              <a:latin typeface="Calibri"/>
              <a:ea typeface="Calibri"/>
              <a:cs typeface="Calibri"/>
              <a:sym typeface="Calibri"/>
            </a:endParaRPr>
          </a:p>
        </p:txBody>
      </p:sp>
      <p:sp>
        <p:nvSpPr>
          <p:cNvPr id="402" name="Google Shape;402;p17"/>
          <p:cNvSpPr/>
          <p:nvPr/>
        </p:nvSpPr>
        <p:spPr>
          <a:xfrm>
            <a:off x="0" y="6237515"/>
            <a:ext cx="12192000" cy="620486"/>
          </a:xfrm>
          <a:prstGeom prst="rect">
            <a:avLst/>
          </a:prstGeom>
          <a:solidFill>
            <a:srgbClr val="A81C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17"/>
          <p:cNvSpPr txBox="1"/>
          <p:nvPr/>
        </p:nvSpPr>
        <p:spPr>
          <a:xfrm>
            <a:off x="3174381" y="4980433"/>
            <a:ext cx="5400600" cy="707846"/>
          </a:xfrm>
          <a:prstGeom prst="rect">
            <a:avLst/>
          </a:prstGeom>
          <a:noFill/>
          <a:ln>
            <a:noFill/>
          </a:ln>
        </p:spPr>
        <p:txBody>
          <a:bodyPr spcFirstLastPara="1" wrap="square" lIns="91425" tIns="45700" rIns="91425" bIns="45700" anchor="t" anchorCtr="0">
            <a:spAutoFit/>
          </a:bodyPr>
          <a:lstStyle/>
          <a:p>
            <a:pPr lvl="0" algn="ctr">
              <a:buSzPts val="2000"/>
            </a:pPr>
            <a:r>
              <a:rPr lang="en-GB" sz="2000" b="1" dirty="0">
                <a:solidFill>
                  <a:schemeClr val="dk2"/>
                </a:solidFill>
                <a:latin typeface="Calibri"/>
                <a:ea typeface="Calibri"/>
                <a:cs typeface="Calibri"/>
                <a:sym typeface="Calibri"/>
              </a:rPr>
              <a:t>https://www.facebook.com/nationalcouncilforgenderequality/</a:t>
            </a:r>
            <a:endParaRPr sz="2000" b="1" i="0" u="none" strike="noStrike" cap="none" dirty="0">
              <a:solidFill>
                <a:schemeClr val="dk2"/>
              </a:solidFill>
              <a:latin typeface="Calibri"/>
              <a:ea typeface="Calibri"/>
              <a:cs typeface="Calibri"/>
              <a:sym typeface="Calibri"/>
            </a:endParaRPr>
          </a:p>
        </p:txBody>
      </p:sp>
      <p:sp>
        <p:nvSpPr>
          <p:cNvPr id="406" name="Google Shape;406;p17"/>
          <p:cNvSpPr txBox="1"/>
          <p:nvPr/>
        </p:nvSpPr>
        <p:spPr>
          <a:xfrm>
            <a:off x="3174381" y="782864"/>
            <a:ext cx="5486400" cy="246218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endParaRPr lang="pl-PL" sz="2600" b="1" i="0" u="none" strike="noStrike" cap="none" dirty="0" smtClean="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pl-PL" sz="2600" b="1" i="0" u="none" strike="noStrike" cap="none" dirty="0" smtClean="0">
                <a:solidFill>
                  <a:schemeClr val="dk1"/>
                </a:solidFill>
                <a:latin typeface="Calibri"/>
                <a:ea typeface="Calibri"/>
                <a:cs typeface="Calibri"/>
                <a:sym typeface="Calibri"/>
              </a:rPr>
              <a:t>Dziękujemy za uwagę</a:t>
            </a:r>
            <a:r>
              <a:rPr lang="en-GB" sz="2600" b="1" i="0" u="none" strike="noStrike" cap="none" dirty="0" smtClean="0">
                <a:solidFill>
                  <a:schemeClr val="dk1"/>
                </a:solidFill>
                <a:latin typeface="Calibri"/>
                <a:ea typeface="Calibri"/>
                <a:cs typeface="Calibri"/>
                <a:sym typeface="Calibri"/>
              </a:rPr>
              <a:t>!</a:t>
            </a:r>
            <a:endParaRPr sz="26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pic>
        <p:nvPicPr>
          <p:cNvPr id="10" name="Picture Placeholder 7" descr="People walking up a flight of stairs&#10;&#10;Description automatically generated with low confidence">
            <a:extLst>
              <a:ext uri="{FF2B5EF4-FFF2-40B4-BE49-F238E27FC236}">
                <a16:creationId xmlns:a16="http://schemas.microsoft.com/office/drawing/2014/main" xmlns="" id="{BEFFD752-F49D-4354-AD32-F590874B6F97}"/>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colorTemperature colorTemp="11500"/>
                    </a14:imgEffect>
                    <a14:imgEffect>
                      <a14:saturation sat="0"/>
                    </a14:imgEffect>
                  </a14:imgLayer>
                </a14:imgProps>
              </a:ext>
              <a:ext uri="{28A0092B-C50C-407E-A947-70E740481C1C}">
                <a14:useLocalDpi xmlns:a14="http://schemas.microsoft.com/office/drawing/2010/main" val="0"/>
              </a:ext>
            </a:extLst>
          </a:blip>
          <a:srcRect t="27501" b="6244"/>
          <a:stretch/>
        </p:blipFill>
        <p:spPr>
          <a:xfrm>
            <a:off x="3207835" y="2429533"/>
            <a:ext cx="5452946" cy="2167546"/>
          </a:xfrm>
          <a:prstGeom prst="rect">
            <a:avLst/>
          </a:prstGeom>
          <a:noFill/>
          <a:ln>
            <a:noFill/>
          </a:ln>
        </p:spPr>
      </p:pic>
    </p:spTree>
    <p:extLst>
      <p:ext uri="{BB962C8B-B14F-4D97-AF65-F5344CB8AC3E}">
        <p14:creationId xmlns:p14="http://schemas.microsoft.com/office/powerpoint/2010/main" val="2237516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271</Words>
  <Application>Microsoft Office PowerPoint</Application>
  <PresentationFormat>Panoramiczny</PresentationFormat>
  <Paragraphs>35</Paragraphs>
  <Slides>6</Slides>
  <Notes>3</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6</vt:i4>
      </vt:variant>
    </vt:vector>
  </HeadingPairs>
  <TitlesOfParts>
    <vt:vector size="12" baseType="lpstr">
      <vt:lpstr>Arial</vt:lpstr>
      <vt:lpstr>Calibri</vt:lpstr>
      <vt:lpstr>Calibri Light</vt:lpstr>
      <vt:lpstr>Georgia</vt:lpstr>
      <vt:lpstr>Wingdings</vt:lpstr>
      <vt:lpstr>Office Theme</vt:lpstr>
      <vt:lpstr>Prezentacja programu PowerPoint</vt:lpstr>
      <vt:lpstr>Prezentacja programu PowerPoint</vt:lpstr>
      <vt:lpstr>Co to jest oszczędzanie „na czarną godzinę”?</vt:lpstr>
      <vt:lpstr>Oszczędzanie na przypadki losowe</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Aleksandar Todorovski</dc:creator>
  <cp:lastModifiedBy>Ola</cp:lastModifiedBy>
  <cp:revision>3</cp:revision>
  <dcterms:created xsi:type="dcterms:W3CDTF">2022-11-13T13:32:05Z</dcterms:created>
  <dcterms:modified xsi:type="dcterms:W3CDTF">2022-11-17T10:38:53Z</dcterms:modified>
</cp:coreProperties>
</file>